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0.png" ContentType="image/png"/>
  <Override PartName="/ppt/media/image7.png" ContentType="image/png"/>
  <Override PartName="/ppt/media/image11.png" ContentType="image/png"/>
  <Override PartName="/ppt/media/image8.png" ContentType="image/png"/>
  <Override PartName="/ppt/media/image12.png" ContentType="image/png"/>
  <Override PartName="/ppt/media/image9.png" ContentType="image/png"/>
  <Override PartName="/ppt/media/image13.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5"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E1BAB4F-7374-43E0-9427-DA0EE4B014C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D3BF0825-F1AA-4C7B-B60E-8AF6C8F37EC1}"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4472C0D6-6885-49A1-BED6-1C92FFF4D8D4}"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504B609F-638D-438B-8251-5AB77AE8124D}"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C05798DF-89AA-49A2-B6D0-7E50487543B5}"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2"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16FC7E30-1080-4AFC-99AD-808DE29F2BE4}"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ABC63EFB-0167-4BCE-8606-F9E5838BCB77}"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5"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3BEDDC1B-A027-451E-86CA-A5DBE4E63C5D}"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3D44C7EF-6064-4C5C-B4D1-880477981CC4}"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367D5B29-0123-4027-8941-7FE3897371EC}"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BF55E85C-655B-439A-8C72-C7ED5B9E6A4E}"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25DF48D5-C839-4FA7-8133-0756FFA535AF}"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56"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57"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58"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9"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0"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91758B77-58EE-4344-97D2-2AA33D9A8BE9}"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62"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3200" spc="-1" strike="noStrike">
                <a:solidFill>
                  <a:schemeClr val="dk1"/>
                </a:solidFill>
                <a:latin typeface="Calibri"/>
              </a:rPr>
              <a:t>Second Outline Level</a:t>
            </a:r>
            <a:endParaRPr b="0" lang="en-US" sz="32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3200" spc="-1" strike="noStrike">
                <a:solidFill>
                  <a:schemeClr val="dk1"/>
                </a:solidFill>
                <a:latin typeface="Calibri"/>
              </a:rPr>
              <a:t>Third Outline Level</a:t>
            </a:r>
            <a:endParaRPr b="0" lang="en-US" sz="32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3200" spc="-1" strike="noStrike">
                <a:solidFill>
                  <a:schemeClr val="dk1"/>
                </a:solidFill>
                <a:latin typeface="Calibri"/>
              </a:rPr>
              <a:t>Fourth Outline Level</a:t>
            </a:r>
            <a:endParaRPr b="0" lang="en-US" sz="32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3200" spc="-1" strike="noStrike">
                <a:solidFill>
                  <a:schemeClr val="dk1"/>
                </a:solidFill>
                <a:latin typeface="Calibri"/>
              </a:rPr>
              <a:t>Fifth Outline Level</a:t>
            </a:r>
            <a:endParaRPr b="0" lang="en-US" sz="32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3200" spc="-1" strike="noStrike">
                <a:solidFill>
                  <a:schemeClr val="dk1"/>
                </a:solidFill>
                <a:latin typeface="Calibri"/>
              </a:rPr>
              <a:t>Sixth Outline Level</a:t>
            </a:r>
            <a:endParaRPr b="0" lang="en-US" sz="32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3200" spc="-1" strike="noStrike">
                <a:solidFill>
                  <a:schemeClr val="dk1"/>
                </a:solidFill>
                <a:latin typeface="Calibri"/>
              </a:rPr>
              <a:t>Seventh Outline Level</a:t>
            </a:r>
            <a:endParaRPr b="0" lang="en-US" sz="3200" spc="-1" strike="noStrike">
              <a:solidFill>
                <a:schemeClr val="dk1"/>
              </a:solidFill>
              <a:latin typeface="Calibri"/>
            </a:endParaRPr>
          </a:p>
        </p:txBody>
      </p:sp>
      <p:sp>
        <p:nvSpPr>
          <p:cNvPr id="63"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64"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65"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6"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5D14846B-8F43-4311-BF92-690F3B741BC1}"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8"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9"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CD8B48F3-7F25-47D2-A0F9-73A09B5B6B09}"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6629400" y="274680"/>
            <a:ext cx="2057040" cy="5851080"/>
          </a:xfrm>
          <a:prstGeom prst="rect">
            <a:avLst/>
          </a:prstGeom>
          <a:noFill/>
          <a:ln w="0">
            <a:noFill/>
          </a:ln>
        </p:spPr>
        <p:txBody>
          <a:bodyPr lIns="91440" rIns="91440" tIns="45720" bIns="45720" anchor="ctr" vert="eaVert">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2" name="PlaceHolder 2"/>
          <p:cNvSpPr>
            <a:spLocks noGrp="1"/>
          </p:cNvSpPr>
          <p:nvPr>
            <p:ph type="body"/>
          </p:nvPr>
        </p:nvSpPr>
        <p:spPr>
          <a:xfrm>
            <a:off x="457200" y="274680"/>
            <a:ext cx="6019560" cy="58510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3"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4"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921A0FA5-741A-403E-BB14-C91EE0CF5673}"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7"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8" name="PlaceHolder 3"/>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9" name="PlaceHolder 4"/>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 name="PlaceHolder 5"/>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D22A0FA8-196D-4BBC-887B-7AF62EA6C1C4}"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Autofit/>
          </a:bodyPr>
          <a:p>
            <a:pPr indent="0" defTabSz="914400">
              <a:lnSpc>
                <a:spcPct val="100000"/>
              </a:lnSpc>
              <a:buNone/>
            </a:pPr>
            <a:r>
              <a:rPr b="1" lang="en-US" sz="4000" spc="-1" strike="noStrike" cap="all">
                <a:solidFill>
                  <a:schemeClr val="dk1"/>
                </a:solidFill>
                <a:latin typeface="Calibri"/>
              </a:rPr>
              <a:t>Click to edit Master title style</a:t>
            </a:r>
            <a:endParaRPr b="0" lang="en-US" sz="4000" spc="-1" strike="noStrike">
              <a:solidFill>
                <a:schemeClr val="dk1"/>
              </a:solidFill>
              <a:latin typeface="Calibri"/>
            </a:endParaRPr>
          </a:p>
        </p:txBody>
      </p:sp>
      <p:sp>
        <p:nvSpPr>
          <p:cNvPr id="24"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pc="-1" strike="noStrike">
                <a:solidFill>
                  <a:schemeClr val="dk1">
                    <a:tint val="75000"/>
                  </a:schemeClr>
                </a:solidFill>
                <a:latin typeface="Calibri"/>
              </a:rPr>
              <a:t>Click to edit Master text styles</a:t>
            </a:r>
            <a:endParaRPr b="0" lang="en-US" sz="2000" spc="-1" strike="noStrike">
              <a:solidFill>
                <a:schemeClr val="dk1"/>
              </a:solidFill>
              <a:latin typeface="Calibri"/>
            </a:endParaRPr>
          </a:p>
        </p:txBody>
      </p:sp>
      <p:sp>
        <p:nvSpPr>
          <p:cNvPr id="25"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6"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F957EC4C-1576-42CB-9B03-1822B4035940}"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29"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0"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1"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32"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4463549D-9EF6-4B90-A79C-F6DCECFE362E}"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38"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39"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0"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1"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2" name="PlaceHolder 6"/>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3" name="PlaceHolder 7"/>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8"/>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00FAAD51-A619-41E0-A559-BC00A616A35B}"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46" name="PlaceHolder 2"/>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7" name="PlaceHolder 3"/>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8" name="PlaceHolder 4"/>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7C97A39E-58EE-4BA1-915F-C6F21743B338}"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1" name="PlaceHolder 2"/>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2" name="PlaceHolder 3"/>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BD6F3C2B-97B9-425D-9394-EA0D06C17FB2}"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5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
        <p:nvSpPr>
          <p:cNvPr id="5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7" name="Group 2"/>
          <p:cNvGrpSpPr/>
          <p:nvPr/>
        </p:nvGrpSpPr>
        <p:grpSpPr>
          <a:xfrm>
            <a:off x="0" y="0"/>
            <a:ext cx="18287640" cy="10286640"/>
            <a:chOff x="0" y="0"/>
            <a:chExt cx="18287640" cy="10286640"/>
          </a:xfrm>
        </p:grpSpPr>
        <p:sp>
          <p:nvSpPr>
            <p:cNvPr id="68"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69" name="Group 4"/>
          <p:cNvGrpSpPr/>
          <p:nvPr/>
        </p:nvGrpSpPr>
        <p:grpSpPr>
          <a:xfrm>
            <a:off x="0" y="0"/>
            <a:ext cx="18287640" cy="10286640"/>
            <a:chOff x="0" y="0"/>
            <a:chExt cx="18287640" cy="10286640"/>
          </a:xfrm>
        </p:grpSpPr>
        <p:sp>
          <p:nvSpPr>
            <p:cNvPr id="70"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71" name="Group 6"/>
          <p:cNvGrpSpPr/>
          <p:nvPr/>
        </p:nvGrpSpPr>
        <p:grpSpPr>
          <a:xfrm>
            <a:off x="0" y="0"/>
            <a:ext cx="6857640" cy="10286640"/>
            <a:chOff x="0" y="0"/>
            <a:chExt cx="6857640" cy="10286640"/>
          </a:xfrm>
        </p:grpSpPr>
        <p:sp>
          <p:nvSpPr>
            <p:cNvPr id="72" name="Freeform 7"/>
            <p:cNvSpPr/>
            <p:nvPr/>
          </p:nvSpPr>
          <p:spPr>
            <a:xfrm>
              <a:off x="0" y="0"/>
              <a:ext cx="6857640" cy="10286640"/>
            </a:xfrm>
            <a:custGeom>
              <a:avLst/>
              <a:gdLst>
                <a:gd name="textAreaLeft" fmla="*/ 0 w 6857640"/>
                <a:gd name="textAreaRight" fmla="*/ 6858000 w 6857640"/>
                <a:gd name="textAreaTop" fmla="*/ 0 h 10286640"/>
                <a:gd name="textAreaBottom" fmla="*/ 10287000 h 10286640"/>
              </a:gdLst>
              <a:ahLst/>
              <a:rect l="textAreaLeft" t="textAreaTop" r="textAreaRight" b="textAreaBottom"/>
              <a:pathLst>
                <a:path w="9144000" h="13716000">
                  <a:moveTo>
                    <a:pt x="0" y="0"/>
                  </a:moveTo>
                  <a:lnTo>
                    <a:pt x="9144000" y="0"/>
                  </a:lnTo>
                  <a:lnTo>
                    <a:pt x="9144000" y="13716000"/>
                  </a:lnTo>
                  <a:lnTo>
                    <a:pt x="0" y="1371600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73" name="TextBox 8"/>
          <p:cNvSpPr/>
          <p:nvPr/>
        </p:nvSpPr>
        <p:spPr>
          <a:xfrm>
            <a:off x="7850160" y="1646640"/>
            <a:ext cx="9445320" cy="2444760"/>
          </a:xfrm>
          <a:prstGeom prst="rect">
            <a:avLst/>
          </a:prstGeom>
          <a:noFill/>
          <a:ln w="0">
            <a:noFill/>
          </a:ln>
        </p:spPr>
        <p:style>
          <a:lnRef idx="0"/>
          <a:fillRef idx="0"/>
          <a:effectRef idx="0"/>
          <a:fontRef idx="minor"/>
        </p:style>
        <p:txBody>
          <a:bodyPr lIns="0" rIns="0" tIns="0" bIns="0" anchor="t">
            <a:spAutoFit/>
          </a:bodyPr>
          <a:p>
            <a:pPr algn="ctr" defTabSz="914400">
              <a:lnSpc>
                <a:spcPts val="9624"/>
              </a:lnSpc>
            </a:pPr>
            <a:r>
              <a:rPr b="1" lang="en-US" sz="7680" spc="-1" strike="noStrike">
                <a:solidFill>
                  <a:srgbClr val="000000"/>
                </a:solidFill>
                <a:latin typeface="Inter Bold"/>
                <a:ea typeface="Inter Bold"/>
              </a:rPr>
              <a:t>Mkulima Link APP Kenya</a:t>
            </a:r>
            <a:endParaRPr b="0" lang="en-US" sz="7680" spc="-1" strike="noStrike">
              <a:solidFill>
                <a:srgbClr val="000000"/>
              </a:solidFill>
              <a:latin typeface="Arial"/>
            </a:endParaRPr>
          </a:p>
        </p:txBody>
      </p:sp>
      <p:sp>
        <p:nvSpPr>
          <p:cNvPr id="74" name="TextBox 9"/>
          <p:cNvSpPr/>
          <p:nvPr/>
        </p:nvSpPr>
        <p:spPr>
          <a:xfrm>
            <a:off x="9028800" y="4527000"/>
            <a:ext cx="7088040" cy="881280"/>
          </a:xfrm>
          <a:prstGeom prst="rect">
            <a:avLst/>
          </a:prstGeom>
          <a:noFill/>
          <a:ln w="0">
            <a:noFill/>
          </a:ln>
        </p:spPr>
        <p:style>
          <a:lnRef idx="0"/>
          <a:fillRef idx="0"/>
          <a:effectRef idx="0"/>
          <a:fontRef idx="minor"/>
        </p:style>
        <p:txBody>
          <a:bodyPr lIns="0" rIns="0" tIns="0" bIns="0" anchor="t">
            <a:spAutoFit/>
          </a:bodyPr>
          <a:p>
            <a:pPr algn="ctr" defTabSz="914400">
              <a:lnSpc>
                <a:spcPts val="6936"/>
              </a:lnSpc>
            </a:pPr>
            <a:r>
              <a:rPr b="1" lang="en-US" sz="5560" spc="-1" strike="noStrike">
                <a:solidFill>
                  <a:srgbClr val="000000"/>
                </a:solidFill>
                <a:latin typeface="Inter Bold"/>
                <a:ea typeface="Inter Bold"/>
              </a:rPr>
              <a:t>Slide Deck Pitch</a:t>
            </a:r>
            <a:endParaRPr b="0" lang="en-US" sz="5560" spc="-1" strike="noStrike">
              <a:solidFill>
                <a:srgbClr val="000000"/>
              </a:solidFill>
              <a:latin typeface="Arial"/>
            </a:endParaRPr>
          </a:p>
        </p:txBody>
      </p:sp>
      <p:sp>
        <p:nvSpPr>
          <p:cNvPr id="75" name="TextBox 10"/>
          <p:cNvSpPr/>
          <p:nvPr/>
        </p:nvSpPr>
        <p:spPr>
          <a:xfrm>
            <a:off x="9737640" y="5526360"/>
            <a:ext cx="5670360" cy="706680"/>
          </a:xfrm>
          <a:prstGeom prst="rect">
            <a:avLst/>
          </a:prstGeom>
          <a:noFill/>
          <a:ln w="0">
            <a:noFill/>
          </a:ln>
        </p:spPr>
        <p:style>
          <a:lnRef idx="0"/>
          <a:fillRef idx="0"/>
          <a:effectRef idx="0"/>
          <a:fontRef idx="minor"/>
        </p:style>
        <p:txBody>
          <a:bodyPr lIns="0" rIns="0" tIns="0" bIns="0" anchor="t">
            <a:spAutoFit/>
          </a:bodyPr>
          <a:p>
            <a:pPr algn="ctr" defTabSz="914400">
              <a:lnSpc>
                <a:spcPts val="5562"/>
              </a:lnSpc>
            </a:pPr>
            <a:r>
              <a:rPr b="1" lang="en-US" sz="4440" spc="-1" strike="noStrike">
                <a:solidFill>
                  <a:srgbClr val="000000"/>
                </a:solidFill>
                <a:latin typeface="Inter Bold"/>
                <a:ea typeface="Inter Bold"/>
              </a:rPr>
              <a:t>Team Members</a:t>
            </a:r>
            <a:endParaRPr b="0" lang="en-US" sz="4440" spc="-1" strike="noStrike">
              <a:solidFill>
                <a:srgbClr val="000000"/>
              </a:solidFill>
              <a:latin typeface="Arial"/>
            </a:endParaRPr>
          </a:p>
        </p:txBody>
      </p:sp>
      <p:grpSp>
        <p:nvGrpSpPr>
          <p:cNvPr id="76" name="Group 11"/>
          <p:cNvGrpSpPr/>
          <p:nvPr/>
        </p:nvGrpSpPr>
        <p:grpSpPr>
          <a:xfrm>
            <a:off x="7850160" y="6688800"/>
            <a:ext cx="9444960" cy="1913040"/>
            <a:chOff x="7850160" y="6688800"/>
            <a:chExt cx="9444960" cy="1913040"/>
          </a:xfrm>
        </p:grpSpPr>
        <p:sp>
          <p:nvSpPr>
            <p:cNvPr id="77" name="Freeform 12"/>
            <p:cNvSpPr/>
            <p:nvPr/>
          </p:nvSpPr>
          <p:spPr>
            <a:xfrm>
              <a:off x="7850160" y="6688800"/>
              <a:ext cx="9444960" cy="1913040"/>
            </a:xfrm>
            <a:custGeom>
              <a:avLst/>
              <a:gdLst>
                <a:gd name="textAreaLeft" fmla="*/ 0 w 9444960"/>
                <a:gd name="textAreaRight" fmla="*/ 9445320 w 9444960"/>
                <a:gd name="textAreaTop" fmla="*/ 0 h 1913040"/>
                <a:gd name="textAreaBottom" fmla="*/ 1913400 h 1913040"/>
              </a:gdLst>
              <a:ahLst/>
              <a:rect l="textAreaLeft" t="textAreaTop" r="textAreaRight" b="textAreaBottom"/>
              <a:pathLst>
                <a:path w="12593955" h="2551303">
                  <a:moveTo>
                    <a:pt x="0" y="158750"/>
                  </a:moveTo>
                  <a:cubicBezTo>
                    <a:pt x="0" y="71120"/>
                    <a:pt x="71120" y="0"/>
                    <a:pt x="158750" y="0"/>
                  </a:cubicBezTo>
                  <a:lnTo>
                    <a:pt x="12435205" y="0"/>
                  </a:lnTo>
                  <a:cubicBezTo>
                    <a:pt x="12522836" y="0"/>
                    <a:pt x="12593955" y="71120"/>
                    <a:pt x="12593955" y="158750"/>
                  </a:cubicBezTo>
                  <a:lnTo>
                    <a:pt x="12593955" y="2392553"/>
                  </a:lnTo>
                  <a:cubicBezTo>
                    <a:pt x="12593955" y="2480183"/>
                    <a:pt x="12522836" y="2551303"/>
                    <a:pt x="12435205" y="2551303"/>
                  </a:cubicBezTo>
                  <a:lnTo>
                    <a:pt x="158750" y="2551303"/>
                  </a:lnTo>
                  <a:cubicBezTo>
                    <a:pt x="71120" y="2551303"/>
                    <a:pt x="0" y="2480183"/>
                    <a:pt x="0" y="2392553"/>
                  </a:cubicBezTo>
                  <a:close/>
                </a:path>
              </a:pathLst>
            </a:custGeom>
            <a:solidFill>
              <a:srgbClr val="5cc97b"/>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78" name="Group 13"/>
          <p:cNvGrpSpPr/>
          <p:nvPr/>
        </p:nvGrpSpPr>
        <p:grpSpPr>
          <a:xfrm>
            <a:off x="8133840" y="7119000"/>
            <a:ext cx="353880" cy="283320"/>
            <a:chOff x="8133840" y="7119000"/>
            <a:chExt cx="353880" cy="283320"/>
          </a:xfrm>
        </p:grpSpPr>
        <p:sp>
          <p:nvSpPr>
            <p:cNvPr id="79" name="Freeform 14"/>
            <p:cNvSpPr/>
            <p:nvPr/>
          </p:nvSpPr>
          <p:spPr>
            <a:xfrm>
              <a:off x="8133840" y="7119000"/>
              <a:ext cx="353880" cy="283320"/>
            </a:xfrm>
            <a:custGeom>
              <a:avLst/>
              <a:gdLst>
                <a:gd name="textAreaLeft" fmla="*/ 0 w 353880"/>
                <a:gd name="textAreaRight" fmla="*/ 354240 w 353880"/>
                <a:gd name="textAreaTop" fmla="*/ 0 h 283320"/>
                <a:gd name="textAreaBottom" fmla="*/ 283680 h 283320"/>
              </a:gdLst>
              <a:ahLst/>
              <a:rect l="textAreaLeft" t="textAreaTop" r="textAreaRight" b="textAreaBottom"/>
              <a:pathLst>
                <a:path w="472440" h="378079">
                  <a:moveTo>
                    <a:pt x="0" y="0"/>
                  </a:moveTo>
                  <a:lnTo>
                    <a:pt x="472440" y="0"/>
                  </a:lnTo>
                  <a:lnTo>
                    <a:pt x="472440" y="378079"/>
                  </a:lnTo>
                  <a:lnTo>
                    <a:pt x="0" y="378079"/>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80" name="TextBox 15"/>
          <p:cNvSpPr/>
          <p:nvPr/>
        </p:nvSpPr>
        <p:spPr>
          <a:xfrm>
            <a:off x="8771760" y="6957360"/>
            <a:ext cx="8240400" cy="452880"/>
          </a:xfrm>
          <a:prstGeom prst="rect">
            <a:avLst/>
          </a:prstGeom>
          <a:noFill/>
          <a:ln w="0">
            <a:noFill/>
          </a:ln>
        </p:spPr>
        <p:style>
          <a:lnRef idx="0"/>
          <a:fillRef idx="0"/>
          <a:effectRef idx="0"/>
          <a:fontRef idx="minor"/>
        </p:style>
        <p:txBody>
          <a:bodyPr lIns="0" rIns="0" tIns="0" bIns="0" anchor="t">
            <a:spAutoFit/>
          </a:bodyPr>
          <a:p>
            <a:pPr defTabSz="914400">
              <a:lnSpc>
                <a:spcPts val="3563"/>
              </a:lnSpc>
            </a:pPr>
            <a:r>
              <a:rPr b="0" lang="en-US" sz="2190" spc="-1" strike="noStrike">
                <a:solidFill>
                  <a:srgbClr val="000000"/>
                </a:solidFill>
                <a:latin typeface="Inter"/>
                <a:ea typeface="Inter"/>
              </a:rPr>
              <a:t>Brian Bosire</a:t>
            </a:r>
            <a:endParaRPr b="0" lang="en-US" sz="2190" spc="-1" strike="noStrike">
              <a:solidFill>
                <a:srgbClr val="000000"/>
              </a:solidFill>
              <a:latin typeface="Arial"/>
            </a:endParaRPr>
          </a:p>
        </p:txBody>
      </p:sp>
      <p:sp>
        <p:nvSpPr>
          <p:cNvPr id="81" name="TextBox 16"/>
          <p:cNvSpPr/>
          <p:nvPr/>
        </p:nvSpPr>
        <p:spPr>
          <a:xfrm>
            <a:off x="8771760" y="7666200"/>
            <a:ext cx="8240400" cy="452880"/>
          </a:xfrm>
          <a:prstGeom prst="rect">
            <a:avLst/>
          </a:prstGeom>
          <a:noFill/>
          <a:ln w="0">
            <a:noFill/>
          </a:ln>
        </p:spPr>
        <p:style>
          <a:lnRef idx="0"/>
          <a:fillRef idx="0"/>
          <a:effectRef idx="0"/>
          <a:fontRef idx="minor"/>
        </p:style>
        <p:txBody>
          <a:bodyPr lIns="0" rIns="0" tIns="0" bIns="0" anchor="t">
            <a:spAutoFit/>
          </a:bodyPr>
          <a:p>
            <a:pPr defTabSz="914400">
              <a:lnSpc>
                <a:spcPts val="3563"/>
              </a:lnSpc>
            </a:pPr>
            <a:r>
              <a:rPr b="0" lang="en-US" sz="2190" spc="-1" strike="noStrike">
                <a:solidFill>
                  <a:srgbClr val="000000"/>
                </a:solidFill>
                <a:latin typeface="Inter"/>
                <a:ea typeface="Inter"/>
              </a:rPr>
              <a:t>Faith Njuguna</a:t>
            </a:r>
            <a:endParaRPr b="0" lang="en-US" sz="21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5" name="Group 2"/>
          <p:cNvGrpSpPr/>
          <p:nvPr/>
        </p:nvGrpSpPr>
        <p:grpSpPr>
          <a:xfrm>
            <a:off x="0" y="0"/>
            <a:ext cx="18287640" cy="10286640"/>
            <a:chOff x="0" y="0"/>
            <a:chExt cx="18287640" cy="10286640"/>
          </a:xfrm>
        </p:grpSpPr>
        <p:sp>
          <p:nvSpPr>
            <p:cNvPr id="166"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67" name="Group 4"/>
          <p:cNvGrpSpPr/>
          <p:nvPr/>
        </p:nvGrpSpPr>
        <p:grpSpPr>
          <a:xfrm>
            <a:off x="0" y="0"/>
            <a:ext cx="18287640" cy="10286640"/>
            <a:chOff x="0" y="0"/>
            <a:chExt cx="18287640" cy="10286640"/>
          </a:xfrm>
        </p:grpSpPr>
        <p:sp>
          <p:nvSpPr>
            <p:cNvPr id="168"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69" name="Group 6"/>
          <p:cNvGrpSpPr/>
          <p:nvPr/>
        </p:nvGrpSpPr>
        <p:grpSpPr>
          <a:xfrm>
            <a:off x="947520" y="744480"/>
            <a:ext cx="16392600" cy="7948440"/>
            <a:chOff x="947520" y="744480"/>
            <a:chExt cx="16392600" cy="7948440"/>
          </a:xfrm>
        </p:grpSpPr>
        <p:sp>
          <p:nvSpPr>
            <p:cNvPr id="170" name="Freeform 7"/>
            <p:cNvSpPr/>
            <p:nvPr/>
          </p:nvSpPr>
          <p:spPr>
            <a:xfrm>
              <a:off x="947520" y="744480"/>
              <a:ext cx="16392600" cy="7948440"/>
            </a:xfrm>
            <a:custGeom>
              <a:avLst/>
              <a:gdLst>
                <a:gd name="textAreaLeft" fmla="*/ 0 w 16392600"/>
                <a:gd name="textAreaRight" fmla="*/ 16392960 w 16392600"/>
                <a:gd name="textAreaTop" fmla="*/ 0 h 7948440"/>
                <a:gd name="textAreaBottom" fmla="*/ 7948800 h 7948440"/>
              </a:gdLst>
              <a:ahLst/>
              <a:rect l="textAreaLeft" t="textAreaTop" r="textAreaRight" b="textAreaBottom"/>
              <a:pathLst>
                <a:path w="21857081" h="10598531">
                  <a:moveTo>
                    <a:pt x="0" y="0"/>
                  </a:moveTo>
                  <a:lnTo>
                    <a:pt x="21857081" y="0"/>
                  </a:lnTo>
                  <a:lnTo>
                    <a:pt x="21857081" y="10598531"/>
                  </a:lnTo>
                  <a:lnTo>
                    <a:pt x="0" y="10598531"/>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1" name="Group 2"/>
          <p:cNvGrpSpPr/>
          <p:nvPr/>
        </p:nvGrpSpPr>
        <p:grpSpPr>
          <a:xfrm>
            <a:off x="0" y="0"/>
            <a:ext cx="18287640" cy="10286640"/>
            <a:chOff x="0" y="0"/>
            <a:chExt cx="18287640" cy="10286640"/>
          </a:xfrm>
        </p:grpSpPr>
        <p:sp>
          <p:nvSpPr>
            <p:cNvPr id="172"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73" name="Group 4"/>
          <p:cNvGrpSpPr/>
          <p:nvPr/>
        </p:nvGrpSpPr>
        <p:grpSpPr>
          <a:xfrm>
            <a:off x="0" y="0"/>
            <a:ext cx="18287640" cy="10286640"/>
            <a:chOff x="0" y="0"/>
            <a:chExt cx="18287640" cy="10286640"/>
          </a:xfrm>
        </p:grpSpPr>
        <p:sp>
          <p:nvSpPr>
            <p:cNvPr id="174"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75" name="TextBox 6"/>
          <p:cNvSpPr/>
          <p:nvPr/>
        </p:nvSpPr>
        <p:spPr>
          <a:xfrm>
            <a:off x="992160" y="1989360"/>
            <a:ext cx="7805520" cy="1762200"/>
          </a:xfrm>
          <a:prstGeom prst="rect">
            <a:avLst/>
          </a:prstGeom>
          <a:noFill/>
          <a:ln w="0">
            <a:noFill/>
          </a:ln>
        </p:spPr>
        <p:style>
          <a:lnRef idx="0"/>
          <a:fillRef idx="0"/>
          <a:effectRef idx="0"/>
          <a:fontRef idx="minor"/>
        </p:style>
        <p:txBody>
          <a:bodyPr lIns="0" rIns="0" tIns="0" bIns="0" anchor="t">
            <a:spAutoFit/>
          </a:bodyPr>
          <a:p>
            <a:pPr defTabSz="914400">
              <a:lnSpc>
                <a:spcPts val="6936"/>
              </a:lnSpc>
            </a:pPr>
            <a:r>
              <a:rPr b="1" lang="en-US" sz="5560" spc="-1" strike="noStrike">
                <a:solidFill>
                  <a:srgbClr val="000000"/>
                </a:solidFill>
                <a:latin typeface="Inter Bold"/>
                <a:ea typeface="Inter Bold"/>
              </a:rPr>
              <a:t>Pain Points of the Users</a:t>
            </a:r>
            <a:endParaRPr b="0" lang="en-US" sz="5560" spc="-1" strike="noStrike">
              <a:solidFill>
                <a:srgbClr val="000000"/>
              </a:solidFill>
              <a:latin typeface="Arial"/>
            </a:endParaRPr>
          </a:p>
        </p:txBody>
      </p:sp>
      <p:sp>
        <p:nvSpPr>
          <p:cNvPr id="176" name="TextBox 7"/>
          <p:cNvSpPr/>
          <p:nvPr/>
        </p:nvSpPr>
        <p:spPr>
          <a:xfrm>
            <a:off x="992160" y="3987720"/>
            <a:ext cx="7805520" cy="90540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Limited Market Access- Farmers struggle to find reliable buyers or fair prices for their produce.</a:t>
            </a:r>
            <a:endParaRPr b="0" lang="en-US" sz="2190" spc="-1" strike="noStrike">
              <a:solidFill>
                <a:srgbClr val="000000"/>
              </a:solidFill>
              <a:latin typeface="Arial"/>
            </a:endParaRPr>
          </a:p>
        </p:txBody>
      </p:sp>
      <p:sp>
        <p:nvSpPr>
          <p:cNvPr id="177" name="TextBox 8"/>
          <p:cNvSpPr/>
          <p:nvPr/>
        </p:nvSpPr>
        <p:spPr>
          <a:xfrm>
            <a:off x="992160" y="4993920"/>
            <a:ext cx="7805520" cy="90540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Information Gap- Lack of access to timely agricultural tips, weather updates, and modern farming techniques.</a:t>
            </a:r>
            <a:endParaRPr b="0" lang="en-US" sz="2190" spc="-1" strike="noStrike">
              <a:solidFill>
                <a:srgbClr val="000000"/>
              </a:solidFill>
              <a:latin typeface="Arial"/>
            </a:endParaRPr>
          </a:p>
        </p:txBody>
      </p:sp>
      <p:sp>
        <p:nvSpPr>
          <p:cNvPr id="178" name="TextBox 9"/>
          <p:cNvSpPr/>
          <p:nvPr/>
        </p:nvSpPr>
        <p:spPr>
          <a:xfrm>
            <a:off x="992160" y="6454080"/>
            <a:ext cx="7805520" cy="90540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Inefficient Communication-  Poor coordination between farmers, suppliers, and transporters.</a:t>
            </a:r>
            <a:endParaRPr b="0" lang="en-US" sz="2190" spc="-1" strike="noStrike">
              <a:solidFill>
                <a:srgbClr val="000000"/>
              </a:solidFill>
              <a:latin typeface="Arial"/>
            </a:endParaRPr>
          </a:p>
        </p:txBody>
      </p:sp>
      <p:sp>
        <p:nvSpPr>
          <p:cNvPr id="179" name="TextBox 10"/>
          <p:cNvSpPr/>
          <p:nvPr/>
        </p:nvSpPr>
        <p:spPr>
          <a:xfrm>
            <a:off x="992160" y="7460280"/>
            <a:ext cx="7805520" cy="90540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Low Digital Literacy Some users may find digital tools difficult to navigate without training.</a:t>
            </a:r>
            <a:endParaRPr b="0" lang="en-US" sz="2190" spc="-1" strike="noStrike">
              <a:solidFill>
                <a:srgbClr val="000000"/>
              </a:solidFill>
              <a:latin typeface="Arial"/>
            </a:endParaRPr>
          </a:p>
        </p:txBody>
      </p:sp>
      <p:sp>
        <p:nvSpPr>
          <p:cNvPr id="180" name="TextBox 11"/>
          <p:cNvSpPr/>
          <p:nvPr/>
        </p:nvSpPr>
        <p:spPr>
          <a:xfrm>
            <a:off x="9499320" y="1989360"/>
            <a:ext cx="7805520" cy="1762200"/>
          </a:xfrm>
          <a:prstGeom prst="rect">
            <a:avLst/>
          </a:prstGeom>
          <a:noFill/>
          <a:ln w="0">
            <a:noFill/>
          </a:ln>
        </p:spPr>
        <p:style>
          <a:lnRef idx="0"/>
          <a:fillRef idx="0"/>
          <a:effectRef idx="0"/>
          <a:fontRef idx="minor"/>
        </p:style>
        <p:txBody>
          <a:bodyPr lIns="0" rIns="0" tIns="0" bIns="0" anchor="t">
            <a:spAutoFit/>
          </a:bodyPr>
          <a:p>
            <a:pPr defTabSz="914400">
              <a:lnSpc>
                <a:spcPts val="6936"/>
              </a:lnSpc>
            </a:pPr>
            <a:r>
              <a:rPr b="1" lang="en-US" sz="5560" spc="-1" strike="noStrike">
                <a:solidFill>
                  <a:srgbClr val="000000"/>
                </a:solidFill>
                <a:latin typeface="Inter Bold"/>
                <a:ea typeface="Inter Bold"/>
              </a:rPr>
              <a:t>Next Steps if App is funded</a:t>
            </a:r>
            <a:endParaRPr b="0" lang="en-US" sz="5560" spc="-1" strike="noStrike">
              <a:solidFill>
                <a:srgbClr val="000000"/>
              </a:solidFill>
              <a:latin typeface="Arial"/>
            </a:endParaRPr>
          </a:p>
        </p:txBody>
      </p:sp>
      <p:sp>
        <p:nvSpPr>
          <p:cNvPr id="181" name="TextBox 12"/>
          <p:cNvSpPr/>
          <p:nvPr/>
        </p:nvSpPr>
        <p:spPr>
          <a:xfrm>
            <a:off x="9499320" y="3987720"/>
            <a:ext cx="7805520" cy="90540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Collaborate with agricultural and meteorological partners to improve data accuracy and expand reach.</a:t>
            </a:r>
            <a:endParaRPr b="0" lang="en-US" sz="2190" spc="-1" strike="noStrike">
              <a:solidFill>
                <a:srgbClr val="000000"/>
              </a:solidFill>
              <a:latin typeface="Arial"/>
            </a:endParaRPr>
          </a:p>
        </p:txBody>
      </p:sp>
      <p:sp>
        <p:nvSpPr>
          <p:cNvPr id="182" name="TextBox 13"/>
          <p:cNvSpPr/>
          <p:nvPr/>
        </p:nvSpPr>
        <p:spPr>
          <a:xfrm>
            <a:off x="9499320" y="4993920"/>
            <a:ext cx="7805520" cy="135792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Enhance and finalize the mobile app’s features by focusing on AI image recognition, real-time alerts, and market price updates.</a:t>
            </a:r>
            <a:endParaRPr b="0" lang="en-US" sz="2190" spc="-1" strike="noStrike">
              <a:solidFill>
                <a:srgbClr val="000000"/>
              </a:solidFill>
              <a:latin typeface="Arial"/>
            </a:endParaRPr>
          </a:p>
        </p:txBody>
      </p:sp>
      <p:sp>
        <p:nvSpPr>
          <p:cNvPr id="183" name="TextBox 14"/>
          <p:cNvSpPr/>
          <p:nvPr/>
        </p:nvSpPr>
        <p:spPr>
          <a:xfrm>
            <a:off x="9499320" y="6454080"/>
            <a:ext cx="7805520" cy="90540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Conduct pilot testing in key farming regions to collect user feedback for refinements.</a:t>
            </a:r>
            <a:endParaRPr b="0" lang="en-US" sz="21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4" name="Group 2"/>
          <p:cNvGrpSpPr/>
          <p:nvPr/>
        </p:nvGrpSpPr>
        <p:grpSpPr>
          <a:xfrm>
            <a:off x="0" y="0"/>
            <a:ext cx="18287640" cy="10286640"/>
            <a:chOff x="0" y="0"/>
            <a:chExt cx="18287640" cy="10286640"/>
          </a:xfrm>
        </p:grpSpPr>
        <p:sp>
          <p:nvSpPr>
            <p:cNvPr id="185"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86" name="Group 4"/>
          <p:cNvGrpSpPr/>
          <p:nvPr/>
        </p:nvGrpSpPr>
        <p:grpSpPr>
          <a:xfrm>
            <a:off x="0" y="0"/>
            <a:ext cx="18287640" cy="10286640"/>
            <a:chOff x="0" y="0"/>
            <a:chExt cx="18287640" cy="10286640"/>
          </a:xfrm>
        </p:grpSpPr>
        <p:sp>
          <p:nvSpPr>
            <p:cNvPr id="187"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88" name="TextBox 6"/>
          <p:cNvSpPr/>
          <p:nvPr/>
        </p:nvSpPr>
        <p:spPr>
          <a:xfrm>
            <a:off x="992160" y="2928240"/>
            <a:ext cx="7088040" cy="881280"/>
          </a:xfrm>
          <a:prstGeom prst="rect">
            <a:avLst/>
          </a:prstGeom>
          <a:noFill/>
          <a:ln w="0">
            <a:noFill/>
          </a:ln>
        </p:spPr>
        <p:style>
          <a:lnRef idx="0"/>
          <a:fillRef idx="0"/>
          <a:effectRef idx="0"/>
          <a:fontRef idx="minor"/>
        </p:style>
        <p:txBody>
          <a:bodyPr lIns="0" rIns="0" tIns="0" bIns="0" anchor="t">
            <a:spAutoFit/>
          </a:bodyPr>
          <a:p>
            <a:pPr defTabSz="914400">
              <a:lnSpc>
                <a:spcPts val="6936"/>
              </a:lnSpc>
            </a:pPr>
            <a:r>
              <a:rPr b="1" lang="en-US" sz="5560" spc="-1" strike="noStrike">
                <a:solidFill>
                  <a:srgbClr val="000000"/>
                </a:solidFill>
                <a:latin typeface="Inter Bold"/>
                <a:ea typeface="Inter Bold"/>
              </a:rPr>
              <a:t>Why</a:t>
            </a:r>
            <a:endParaRPr b="0" lang="en-US" sz="5560" spc="-1" strike="noStrike">
              <a:solidFill>
                <a:srgbClr val="000000"/>
              </a:solidFill>
              <a:latin typeface="Arial"/>
            </a:endParaRPr>
          </a:p>
        </p:txBody>
      </p:sp>
      <p:sp>
        <p:nvSpPr>
          <p:cNvPr id="189" name="TextBox 7"/>
          <p:cNvSpPr/>
          <p:nvPr/>
        </p:nvSpPr>
        <p:spPr>
          <a:xfrm>
            <a:off x="992160" y="4324320"/>
            <a:ext cx="16303320" cy="90540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Empowers Smallholder Farmers: The app gives farmers easy access to real-time weather updates, market prices, and farming advice so as to be helping them make informed decisions.</a:t>
            </a:r>
            <a:endParaRPr b="0" lang="en-US" sz="2190" spc="-1" strike="noStrike">
              <a:solidFill>
                <a:srgbClr val="000000"/>
              </a:solidFill>
              <a:latin typeface="Arial"/>
            </a:endParaRPr>
          </a:p>
        </p:txBody>
      </p:sp>
      <p:sp>
        <p:nvSpPr>
          <p:cNvPr id="190" name="TextBox 8"/>
          <p:cNvSpPr/>
          <p:nvPr/>
        </p:nvSpPr>
        <p:spPr>
          <a:xfrm>
            <a:off x="992160" y="5330520"/>
            <a:ext cx="16303320" cy="90540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Bridges the Digital Divide: It provides affordable, user-friendly technology (with offline SMS access) for farmers in rural areas who have limited internet or digital skills.</a:t>
            </a:r>
            <a:endParaRPr b="0" lang="en-US" sz="2190" spc="-1" strike="noStrike">
              <a:solidFill>
                <a:srgbClr val="000000"/>
              </a:solidFill>
              <a:latin typeface="Arial"/>
            </a:endParaRPr>
          </a:p>
        </p:txBody>
      </p:sp>
      <p:sp>
        <p:nvSpPr>
          <p:cNvPr id="191" name="TextBox 9"/>
          <p:cNvSpPr/>
          <p:nvPr/>
        </p:nvSpPr>
        <p:spPr>
          <a:xfrm>
            <a:off x="992160" y="6337080"/>
            <a:ext cx="16303320" cy="90540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Promotes Climate Resilience: By sharing timely data and alerts, the app helps farmers adapt to climate change and improve their productivity and income.</a:t>
            </a:r>
            <a:endParaRPr b="0" lang="en-US" sz="21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2" name="Group 2"/>
          <p:cNvGrpSpPr/>
          <p:nvPr/>
        </p:nvGrpSpPr>
        <p:grpSpPr>
          <a:xfrm>
            <a:off x="0" y="0"/>
            <a:ext cx="18287640" cy="10286640"/>
            <a:chOff x="0" y="0"/>
            <a:chExt cx="18287640" cy="10286640"/>
          </a:xfrm>
        </p:grpSpPr>
        <p:sp>
          <p:nvSpPr>
            <p:cNvPr id="83"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84" name="Group 4"/>
          <p:cNvGrpSpPr/>
          <p:nvPr/>
        </p:nvGrpSpPr>
        <p:grpSpPr>
          <a:xfrm>
            <a:off x="0" y="0"/>
            <a:ext cx="18287640" cy="10286640"/>
            <a:chOff x="0" y="0"/>
            <a:chExt cx="18287640" cy="10286640"/>
          </a:xfrm>
        </p:grpSpPr>
        <p:sp>
          <p:nvSpPr>
            <p:cNvPr id="85"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86" name="TextBox 6"/>
          <p:cNvSpPr/>
          <p:nvPr/>
        </p:nvSpPr>
        <p:spPr>
          <a:xfrm>
            <a:off x="1351080" y="1715760"/>
            <a:ext cx="7088040" cy="881280"/>
          </a:xfrm>
          <a:prstGeom prst="rect">
            <a:avLst/>
          </a:prstGeom>
          <a:noFill/>
          <a:ln w="0">
            <a:noFill/>
          </a:ln>
        </p:spPr>
        <p:style>
          <a:lnRef idx="0"/>
          <a:fillRef idx="0"/>
          <a:effectRef idx="0"/>
          <a:fontRef idx="minor"/>
        </p:style>
        <p:txBody>
          <a:bodyPr lIns="0" rIns="0" tIns="0" bIns="0" anchor="t">
            <a:spAutoFit/>
          </a:bodyPr>
          <a:p>
            <a:pPr algn="ctr" defTabSz="914400">
              <a:lnSpc>
                <a:spcPts val="6936"/>
              </a:lnSpc>
            </a:pPr>
            <a:r>
              <a:rPr b="1" lang="en-US" sz="5560" spc="-1" strike="noStrike">
                <a:solidFill>
                  <a:srgbClr val="000000"/>
                </a:solidFill>
                <a:latin typeface="Inter Bold"/>
                <a:ea typeface="Inter Bold"/>
              </a:rPr>
              <a:t>Problem Statement </a:t>
            </a:r>
            <a:endParaRPr b="0" lang="en-US" sz="5560" spc="-1" strike="noStrike">
              <a:solidFill>
                <a:srgbClr val="000000"/>
              </a:solidFill>
              <a:latin typeface="Arial"/>
            </a:endParaRPr>
          </a:p>
        </p:txBody>
      </p:sp>
      <p:sp>
        <p:nvSpPr>
          <p:cNvPr id="87" name="TextBox 7"/>
          <p:cNvSpPr/>
          <p:nvPr/>
        </p:nvSpPr>
        <p:spPr>
          <a:xfrm>
            <a:off x="992160" y="2828160"/>
            <a:ext cx="7805520" cy="135792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Limited access to agricultural technology and digital tools hinders smallholder farmers in Kenya from adapting to climate change.</a:t>
            </a:r>
            <a:endParaRPr b="0" lang="en-US" sz="2190" spc="-1" strike="noStrike">
              <a:solidFill>
                <a:srgbClr val="000000"/>
              </a:solidFill>
              <a:latin typeface="Arial"/>
            </a:endParaRPr>
          </a:p>
        </p:txBody>
      </p:sp>
      <p:sp>
        <p:nvSpPr>
          <p:cNvPr id="88" name="TextBox 8"/>
          <p:cNvSpPr/>
          <p:nvPr/>
        </p:nvSpPr>
        <p:spPr>
          <a:xfrm>
            <a:off x="2059920" y="4529520"/>
            <a:ext cx="5670360" cy="706680"/>
          </a:xfrm>
          <a:prstGeom prst="rect">
            <a:avLst/>
          </a:prstGeom>
          <a:noFill/>
          <a:ln w="0">
            <a:noFill/>
          </a:ln>
        </p:spPr>
        <p:style>
          <a:lnRef idx="0"/>
          <a:fillRef idx="0"/>
          <a:effectRef idx="0"/>
          <a:fontRef idx="minor"/>
        </p:style>
        <p:txBody>
          <a:bodyPr lIns="0" rIns="0" tIns="0" bIns="0" anchor="t">
            <a:spAutoFit/>
          </a:bodyPr>
          <a:p>
            <a:pPr algn="ctr" defTabSz="914400">
              <a:lnSpc>
                <a:spcPts val="5562"/>
              </a:lnSpc>
            </a:pPr>
            <a:r>
              <a:rPr b="1" lang="en-US" sz="4440" spc="-1" strike="noStrike">
                <a:solidFill>
                  <a:srgbClr val="000000"/>
                </a:solidFill>
                <a:latin typeface="Inter Bold"/>
                <a:ea typeface="Inter Bold"/>
              </a:rPr>
              <a:t>Why it Matters</a:t>
            </a:r>
            <a:endParaRPr b="0" lang="en-US" sz="4440" spc="-1" strike="noStrike">
              <a:solidFill>
                <a:srgbClr val="000000"/>
              </a:solidFill>
              <a:latin typeface="Arial"/>
            </a:endParaRPr>
          </a:p>
        </p:txBody>
      </p:sp>
      <p:sp>
        <p:nvSpPr>
          <p:cNvPr id="89" name="TextBox 9"/>
          <p:cNvSpPr/>
          <p:nvPr/>
        </p:nvSpPr>
        <p:spPr>
          <a:xfrm>
            <a:off x="992160" y="5464800"/>
            <a:ext cx="7805520" cy="135792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Limited access to digital agricultural tools prevents smallholder farmers in Kenya from adapting effectively to climate change.</a:t>
            </a:r>
            <a:endParaRPr b="0" lang="en-US" sz="2190" spc="-1" strike="noStrike">
              <a:solidFill>
                <a:srgbClr val="000000"/>
              </a:solidFill>
              <a:latin typeface="Arial"/>
            </a:endParaRPr>
          </a:p>
        </p:txBody>
      </p:sp>
      <p:sp>
        <p:nvSpPr>
          <p:cNvPr id="90" name="TextBox 10"/>
          <p:cNvSpPr/>
          <p:nvPr/>
        </p:nvSpPr>
        <p:spPr>
          <a:xfrm>
            <a:off x="992160" y="6924600"/>
            <a:ext cx="7805520" cy="135792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Empowering them with affordable, locally adaptable technologies is essential to improve productivity, resilience, and food security.</a:t>
            </a:r>
            <a:endParaRPr b="0" lang="en-US" sz="2190" spc="-1" strike="noStrike">
              <a:solidFill>
                <a:srgbClr val="000000"/>
              </a:solidFill>
              <a:latin typeface="Arial"/>
            </a:endParaRPr>
          </a:p>
        </p:txBody>
      </p:sp>
      <p:grpSp>
        <p:nvGrpSpPr>
          <p:cNvPr id="91" name="Group 11"/>
          <p:cNvGrpSpPr/>
          <p:nvPr/>
        </p:nvGrpSpPr>
        <p:grpSpPr>
          <a:xfrm>
            <a:off x="9499320" y="1779840"/>
            <a:ext cx="7805520" cy="5203440"/>
            <a:chOff x="9499320" y="1779840"/>
            <a:chExt cx="7805520" cy="5203440"/>
          </a:xfrm>
        </p:grpSpPr>
        <p:sp>
          <p:nvSpPr>
            <p:cNvPr id="92" name="Freeform 12"/>
            <p:cNvSpPr/>
            <p:nvPr/>
          </p:nvSpPr>
          <p:spPr>
            <a:xfrm>
              <a:off x="9499320" y="1779840"/>
              <a:ext cx="7805520" cy="5203440"/>
            </a:xfrm>
            <a:custGeom>
              <a:avLst/>
              <a:gdLst>
                <a:gd name="textAreaLeft" fmla="*/ 0 w 7805520"/>
                <a:gd name="textAreaRight" fmla="*/ 7805880 w 7805520"/>
                <a:gd name="textAreaTop" fmla="*/ 0 h 5203440"/>
                <a:gd name="textAreaBottom" fmla="*/ 5203800 h 5203440"/>
              </a:gdLst>
              <a:ahLst/>
              <a:rect l="textAreaLeft" t="textAreaTop" r="textAreaRight" b="textAreaBottom"/>
              <a:pathLst>
                <a:path w="10407904" h="6938518">
                  <a:moveTo>
                    <a:pt x="0" y="0"/>
                  </a:moveTo>
                  <a:lnTo>
                    <a:pt x="10407904" y="0"/>
                  </a:lnTo>
                  <a:lnTo>
                    <a:pt x="10407904" y="6938518"/>
                  </a:lnTo>
                  <a:lnTo>
                    <a:pt x="0" y="6938518"/>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93" name="Group 13"/>
          <p:cNvGrpSpPr/>
          <p:nvPr/>
        </p:nvGrpSpPr>
        <p:grpSpPr>
          <a:xfrm>
            <a:off x="9499320" y="7302600"/>
            <a:ext cx="7805520" cy="1204200"/>
            <a:chOff x="9499320" y="7302600"/>
            <a:chExt cx="7805520" cy="1204200"/>
          </a:xfrm>
        </p:grpSpPr>
        <p:sp>
          <p:nvSpPr>
            <p:cNvPr id="94" name="Freeform 14"/>
            <p:cNvSpPr/>
            <p:nvPr/>
          </p:nvSpPr>
          <p:spPr>
            <a:xfrm>
              <a:off x="9499320" y="7302600"/>
              <a:ext cx="7805520" cy="1204200"/>
            </a:xfrm>
            <a:custGeom>
              <a:avLst/>
              <a:gdLst>
                <a:gd name="textAreaLeft" fmla="*/ 0 w 7805520"/>
                <a:gd name="textAreaRight" fmla="*/ 7805880 w 7805520"/>
                <a:gd name="textAreaTop" fmla="*/ 0 h 1204200"/>
                <a:gd name="textAreaBottom" fmla="*/ 1204560 h 1204200"/>
              </a:gdLst>
              <a:ahLst/>
              <a:rect l="textAreaLeft" t="textAreaTop" r="textAreaRight" b="textAreaBottom"/>
              <a:pathLst>
                <a:path w="10407777" h="1606296">
                  <a:moveTo>
                    <a:pt x="0" y="158750"/>
                  </a:moveTo>
                  <a:cubicBezTo>
                    <a:pt x="0" y="71120"/>
                    <a:pt x="71120" y="0"/>
                    <a:pt x="158750" y="0"/>
                  </a:cubicBezTo>
                  <a:lnTo>
                    <a:pt x="10249027" y="0"/>
                  </a:lnTo>
                  <a:cubicBezTo>
                    <a:pt x="10336657" y="0"/>
                    <a:pt x="10407777" y="71120"/>
                    <a:pt x="10407777" y="158750"/>
                  </a:cubicBezTo>
                  <a:lnTo>
                    <a:pt x="10407777" y="1447546"/>
                  </a:lnTo>
                  <a:cubicBezTo>
                    <a:pt x="10407777" y="1535176"/>
                    <a:pt x="10336657" y="1606296"/>
                    <a:pt x="10249027" y="1606296"/>
                  </a:cubicBezTo>
                  <a:lnTo>
                    <a:pt x="158750" y="1606296"/>
                  </a:lnTo>
                  <a:cubicBezTo>
                    <a:pt x="71120" y="1606296"/>
                    <a:pt x="0" y="1535176"/>
                    <a:pt x="0" y="1447546"/>
                  </a:cubicBezTo>
                  <a:close/>
                </a:path>
              </a:pathLst>
            </a:custGeom>
            <a:solidFill>
              <a:srgbClr val="5cc97b"/>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95" name="Group 15"/>
          <p:cNvGrpSpPr/>
          <p:nvPr/>
        </p:nvGrpSpPr>
        <p:grpSpPr>
          <a:xfrm>
            <a:off x="9783000" y="7732800"/>
            <a:ext cx="353880" cy="283320"/>
            <a:chOff x="9783000" y="7732800"/>
            <a:chExt cx="353880" cy="283320"/>
          </a:xfrm>
        </p:grpSpPr>
        <p:sp>
          <p:nvSpPr>
            <p:cNvPr id="96" name="Freeform 16"/>
            <p:cNvSpPr/>
            <p:nvPr/>
          </p:nvSpPr>
          <p:spPr>
            <a:xfrm>
              <a:off x="9783000" y="7732800"/>
              <a:ext cx="353880" cy="283320"/>
            </a:xfrm>
            <a:custGeom>
              <a:avLst/>
              <a:gdLst>
                <a:gd name="textAreaLeft" fmla="*/ 0 w 353880"/>
                <a:gd name="textAreaRight" fmla="*/ 354240 w 353880"/>
                <a:gd name="textAreaTop" fmla="*/ 0 h 283320"/>
                <a:gd name="textAreaBottom" fmla="*/ 283680 h 283320"/>
              </a:gdLst>
              <a:ahLst/>
              <a:rect l="textAreaLeft" t="textAreaTop" r="textAreaRight" b="textAreaBottom"/>
              <a:pathLst>
                <a:path w="472440" h="378079">
                  <a:moveTo>
                    <a:pt x="0" y="0"/>
                  </a:moveTo>
                  <a:lnTo>
                    <a:pt x="472440" y="0"/>
                  </a:lnTo>
                  <a:lnTo>
                    <a:pt x="472440" y="378079"/>
                  </a:lnTo>
                  <a:lnTo>
                    <a:pt x="0" y="378079"/>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97" name="TextBox 17"/>
          <p:cNvSpPr/>
          <p:nvPr/>
        </p:nvSpPr>
        <p:spPr>
          <a:xfrm>
            <a:off x="10420920" y="7571160"/>
            <a:ext cx="6600600" cy="452880"/>
          </a:xfrm>
          <a:prstGeom prst="rect">
            <a:avLst/>
          </a:prstGeom>
          <a:noFill/>
          <a:ln w="0">
            <a:noFill/>
          </a:ln>
        </p:spPr>
        <p:style>
          <a:lnRef idx="0"/>
          <a:fillRef idx="0"/>
          <a:effectRef idx="0"/>
          <a:fontRef idx="minor"/>
        </p:style>
        <p:txBody>
          <a:bodyPr lIns="0" rIns="0" tIns="0" bIns="0" anchor="t">
            <a:spAutoFit/>
          </a:bodyPr>
          <a:p>
            <a:pPr defTabSz="914400">
              <a:lnSpc>
                <a:spcPts val="3563"/>
              </a:lnSpc>
            </a:pPr>
            <a:r>
              <a:rPr b="0" lang="en-US" sz="2190" spc="-1" strike="noStrike">
                <a:solidFill>
                  <a:srgbClr val="000000"/>
                </a:solidFill>
                <a:latin typeface="Inter"/>
                <a:ea typeface="Inter"/>
              </a:rPr>
              <a:t>Martin Harvey/Getty Images</a:t>
            </a:r>
            <a:endParaRPr b="0" lang="en-US" sz="21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8" name="Group 2"/>
          <p:cNvGrpSpPr/>
          <p:nvPr/>
        </p:nvGrpSpPr>
        <p:grpSpPr>
          <a:xfrm>
            <a:off x="0" y="0"/>
            <a:ext cx="18287640" cy="10286640"/>
            <a:chOff x="0" y="0"/>
            <a:chExt cx="18287640" cy="10286640"/>
          </a:xfrm>
        </p:grpSpPr>
        <p:sp>
          <p:nvSpPr>
            <p:cNvPr id="99"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00" name="Group 4"/>
          <p:cNvGrpSpPr/>
          <p:nvPr/>
        </p:nvGrpSpPr>
        <p:grpSpPr>
          <a:xfrm>
            <a:off x="0" y="0"/>
            <a:ext cx="18287640" cy="10286640"/>
            <a:chOff x="0" y="0"/>
            <a:chExt cx="18287640" cy="10286640"/>
          </a:xfrm>
        </p:grpSpPr>
        <p:sp>
          <p:nvSpPr>
            <p:cNvPr id="101"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02" name="TextBox 6"/>
          <p:cNvSpPr/>
          <p:nvPr/>
        </p:nvSpPr>
        <p:spPr>
          <a:xfrm>
            <a:off x="992160" y="1489320"/>
            <a:ext cx="7805520" cy="1762200"/>
          </a:xfrm>
          <a:prstGeom prst="rect">
            <a:avLst/>
          </a:prstGeom>
          <a:noFill/>
          <a:ln w="0">
            <a:noFill/>
          </a:ln>
        </p:spPr>
        <p:style>
          <a:lnRef idx="0"/>
          <a:fillRef idx="0"/>
          <a:effectRef idx="0"/>
          <a:fontRef idx="minor"/>
        </p:style>
        <p:txBody>
          <a:bodyPr lIns="0" rIns="0" tIns="0" bIns="0" anchor="t">
            <a:spAutoFit/>
          </a:bodyPr>
          <a:p>
            <a:pPr algn="ctr" defTabSz="914400">
              <a:lnSpc>
                <a:spcPts val="6936"/>
              </a:lnSpc>
            </a:pPr>
            <a:r>
              <a:rPr b="1" lang="en-US" sz="5560" spc="-1" strike="noStrike">
                <a:solidFill>
                  <a:srgbClr val="000000"/>
                </a:solidFill>
                <a:latin typeface="Inter Bold"/>
                <a:ea typeface="Inter Bold"/>
              </a:rPr>
              <a:t>Affected Groups or Persons</a:t>
            </a:r>
            <a:endParaRPr b="0" lang="en-US" sz="5560" spc="-1" strike="noStrike">
              <a:solidFill>
                <a:srgbClr val="000000"/>
              </a:solidFill>
              <a:latin typeface="Arial"/>
            </a:endParaRPr>
          </a:p>
        </p:txBody>
      </p:sp>
      <p:sp>
        <p:nvSpPr>
          <p:cNvPr id="103" name="TextBox 7"/>
          <p:cNvSpPr/>
          <p:nvPr/>
        </p:nvSpPr>
        <p:spPr>
          <a:xfrm>
            <a:off x="992160" y="348768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Smallholder Farmers in Rural Kenya</a:t>
            </a:r>
            <a:endParaRPr b="0" lang="en-US" sz="2190" spc="-1" strike="noStrike">
              <a:solidFill>
                <a:srgbClr val="000000"/>
              </a:solidFill>
              <a:latin typeface="Arial"/>
            </a:endParaRPr>
          </a:p>
        </p:txBody>
      </p:sp>
      <p:sp>
        <p:nvSpPr>
          <p:cNvPr id="104" name="TextBox 8"/>
          <p:cNvSpPr/>
          <p:nvPr/>
        </p:nvSpPr>
        <p:spPr>
          <a:xfrm>
            <a:off x="992160" y="404064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Research Organizations</a:t>
            </a:r>
            <a:endParaRPr b="0" lang="en-US" sz="2190" spc="-1" strike="noStrike">
              <a:solidFill>
                <a:srgbClr val="000000"/>
              </a:solidFill>
              <a:latin typeface="Arial"/>
            </a:endParaRPr>
          </a:p>
        </p:txBody>
      </p:sp>
      <p:sp>
        <p:nvSpPr>
          <p:cNvPr id="105" name="TextBox 9"/>
          <p:cNvSpPr/>
          <p:nvPr/>
        </p:nvSpPr>
        <p:spPr>
          <a:xfrm>
            <a:off x="992160" y="459324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Government Institutions</a:t>
            </a:r>
            <a:endParaRPr b="0" lang="en-US" sz="2190" spc="-1" strike="noStrike">
              <a:solidFill>
                <a:srgbClr val="000000"/>
              </a:solidFill>
              <a:latin typeface="Arial"/>
            </a:endParaRPr>
          </a:p>
        </p:txBody>
      </p:sp>
      <p:sp>
        <p:nvSpPr>
          <p:cNvPr id="106" name="TextBox 10"/>
          <p:cNvSpPr/>
          <p:nvPr/>
        </p:nvSpPr>
        <p:spPr>
          <a:xfrm>
            <a:off x="992160" y="514620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Households facing food insecurity</a:t>
            </a:r>
            <a:endParaRPr b="0" lang="en-US" sz="2190" spc="-1" strike="noStrike">
              <a:solidFill>
                <a:srgbClr val="000000"/>
              </a:solidFill>
              <a:latin typeface="Arial"/>
            </a:endParaRPr>
          </a:p>
        </p:txBody>
      </p:sp>
      <p:sp>
        <p:nvSpPr>
          <p:cNvPr id="107" name="TextBox 11"/>
          <p:cNvSpPr/>
          <p:nvPr/>
        </p:nvSpPr>
        <p:spPr>
          <a:xfrm>
            <a:off x="992160" y="569880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Environmentalists</a:t>
            </a:r>
            <a:endParaRPr b="0" lang="en-US" sz="2190" spc="-1" strike="noStrike">
              <a:solidFill>
                <a:srgbClr val="000000"/>
              </a:solidFill>
              <a:latin typeface="Arial"/>
            </a:endParaRPr>
          </a:p>
        </p:txBody>
      </p:sp>
      <p:sp>
        <p:nvSpPr>
          <p:cNvPr id="108" name="TextBox 12"/>
          <p:cNvSpPr/>
          <p:nvPr/>
        </p:nvSpPr>
        <p:spPr>
          <a:xfrm>
            <a:off x="992160" y="6251400"/>
            <a:ext cx="7805520" cy="45288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Policy Makers</a:t>
            </a:r>
            <a:endParaRPr b="0" lang="en-US" sz="2190" spc="-1" strike="noStrike">
              <a:solidFill>
                <a:srgbClr val="000000"/>
              </a:solidFill>
              <a:latin typeface="Arial"/>
            </a:endParaRPr>
          </a:p>
        </p:txBody>
      </p:sp>
      <p:grpSp>
        <p:nvGrpSpPr>
          <p:cNvPr id="109" name="Group 13"/>
          <p:cNvGrpSpPr/>
          <p:nvPr/>
        </p:nvGrpSpPr>
        <p:grpSpPr>
          <a:xfrm>
            <a:off x="9499320" y="1553400"/>
            <a:ext cx="7805520" cy="5202360"/>
            <a:chOff x="9499320" y="1553400"/>
            <a:chExt cx="7805520" cy="5202360"/>
          </a:xfrm>
        </p:grpSpPr>
        <p:sp>
          <p:nvSpPr>
            <p:cNvPr id="110" name="Freeform 14"/>
            <p:cNvSpPr/>
            <p:nvPr/>
          </p:nvSpPr>
          <p:spPr>
            <a:xfrm>
              <a:off x="9499320" y="1553400"/>
              <a:ext cx="7805520" cy="5202360"/>
            </a:xfrm>
            <a:custGeom>
              <a:avLst/>
              <a:gdLst>
                <a:gd name="textAreaLeft" fmla="*/ 0 w 7805520"/>
                <a:gd name="textAreaRight" fmla="*/ 7805880 w 7805520"/>
                <a:gd name="textAreaTop" fmla="*/ 0 h 5202360"/>
                <a:gd name="textAreaBottom" fmla="*/ 5202720 h 5202360"/>
              </a:gdLst>
              <a:ahLst/>
              <a:rect l="textAreaLeft" t="textAreaTop" r="textAreaRight" b="textAreaBottom"/>
              <a:pathLst>
                <a:path w="10407904" h="6936740">
                  <a:moveTo>
                    <a:pt x="0" y="0"/>
                  </a:moveTo>
                  <a:lnTo>
                    <a:pt x="10407904" y="0"/>
                  </a:lnTo>
                  <a:lnTo>
                    <a:pt x="10407904" y="6936740"/>
                  </a:lnTo>
                  <a:lnTo>
                    <a:pt x="0" y="6936740"/>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11" name="Group 15"/>
          <p:cNvGrpSpPr/>
          <p:nvPr/>
        </p:nvGrpSpPr>
        <p:grpSpPr>
          <a:xfrm>
            <a:off x="9499320" y="7075080"/>
            <a:ext cx="7805520" cy="1657800"/>
            <a:chOff x="9499320" y="7075080"/>
            <a:chExt cx="7805520" cy="1657800"/>
          </a:xfrm>
        </p:grpSpPr>
        <p:sp>
          <p:nvSpPr>
            <p:cNvPr id="112" name="Freeform 16"/>
            <p:cNvSpPr/>
            <p:nvPr/>
          </p:nvSpPr>
          <p:spPr>
            <a:xfrm>
              <a:off x="9499320" y="7075080"/>
              <a:ext cx="7805520" cy="1657800"/>
            </a:xfrm>
            <a:custGeom>
              <a:avLst/>
              <a:gdLst>
                <a:gd name="textAreaLeft" fmla="*/ 0 w 7805520"/>
                <a:gd name="textAreaRight" fmla="*/ 7805880 w 7805520"/>
                <a:gd name="textAreaTop" fmla="*/ 0 h 1657800"/>
                <a:gd name="textAreaBottom" fmla="*/ 1658160 h 1657800"/>
              </a:gdLst>
              <a:ahLst/>
              <a:rect l="textAreaLeft" t="textAreaTop" r="textAreaRight" b="textAreaBottom"/>
              <a:pathLst>
                <a:path w="10407777" h="2211070">
                  <a:moveTo>
                    <a:pt x="0" y="158750"/>
                  </a:moveTo>
                  <a:cubicBezTo>
                    <a:pt x="0" y="71120"/>
                    <a:pt x="71120" y="0"/>
                    <a:pt x="158750" y="0"/>
                  </a:cubicBezTo>
                  <a:lnTo>
                    <a:pt x="10249027" y="0"/>
                  </a:lnTo>
                  <a:cubicBezTo>
                    <a:pt x="10336784" y="0"/>
                    <a:pt x="10407777" y="71120"/>
                    <a:pt x="10407777" y="158750"/>
                  </a:cubicBezTo>
                  <a:lnTo>
                    <a:pt x="10407777" y="2052320"/>
                  </a:lnTo>
                  <a:cubicBezTo>
                    <a:pt x="10407777" y="2140077"/>
                    <a:pt x="10336657" y="2211070"/>
                    <a:pt x="10249027" y="2211070"/>
                  </a:cubicBezTo>
                  <a:lnTo>
                    <a:pt x="158750" y="2211070"/>
                  </a:lnTo>
                  <a:cubicBezTo>
                    <a:pt x="70993" y="2211070"/>
                    <a:pt x="0" y="2139950"/>
                    <a:pt x="0" y="2052320"/>
                  </a:cubicBezTo>
                  <a:close/>
                </a:path>
              </a:pathLst>
            </a:custGeom>
            <a:solidFill>
              <a:srgbClr val="5cc97b"/>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13" name="Group 17"/>
          <p:cNvGrpSpPr/>
          <p:nvPr/>
        </p:nvGrpSpPr>
        <p:grpSpPr>
          <a:xfrm>
            <a:off x="9783000" y="7505280"/>
            <a:ext cx="353880" cy="283320"/>
            <a:chOff x="9783000" y="7505280"/>
            <a:chExt cx="353880" cy="283320"/>
          </a:xfrm>
        </p:grpSpPr>
        <p:sp>
          <p:nvSpPr>
            <p:cNvPr id="114" name="Freeform 18"/>
            <p:cNvSpPr/>
            <p:nvPr/>
          </p:nvSpPr>
          <p:spPr>
            <a:xfrm>
              <a:off x="9783000" y="7505280"/>
              <a:ext cx="353880" cy="283320"/>
            </a:xfrm>
            <a:custGeom>
              <a:avLst/>
              <a:gdLst>
                <a:gd name="textAreaLeft" fmla="*/ 0 w 353880"/>
                <a:gd name="textAreaRight" fmla="*/ 354240 w 353880"/>
                <a:gd name="textAreaTop" fmla="*/ 0 h 283320"/>
                <a:gd name="textAreaBottom" fmla="*/ 283680 h 283320"/>
              </a:gdLst>
              <a:ahLst/>
              <a:rect l="textAreaLeft" t="textAreaTop" r="textAreaRight" b="textAreaBottom"/>
              <a:pathLst>
                <a:path w="472440" h="378079">
                  <a:moveTo>
                    <a:pt x="0" y="0"/>
                  </a:moveTo>
                  <a:lnTo>
                    <a:pt x="472440" y="0"/>
                  </a:lnTo>
                  <a:lnTo>
                    <a:pt x="472440" y="378079"/>
                  </a:lnTo>
                  <a:lnTo>
                    <a:pt x="0" y="378079"/>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15" name="TextBox 19"/>
          <p:cNvSpPr/>
          <p:nvPr/>
        </p:nvSpPr>
        <p:spPr>
          <a:xfrm>
            <a:off x="10420920" y="7343640"/>
            <a:ext cx="6600600" cy="905400"/>
          </a:xfrm>
          <a:prstGeom prst="rect">
            <a:avLst/>
          </a:prstGeom>
          <a:noFill/>
          <a:ln w="0">
            <a:noFill/>
          </a:ln>
        </p:spPr>
        <p:style>
          <a:lnRef idx="0"/>
          <a:fillRef idx="0"/>
          <a:effectRef idx="0"/>
          <a:fontRef idx="minor"/>
        </p:style>
        <p:txBody>
          <a:bodyPr lIns="0" rIns="0" tIns="0" bIns="0" anchor="t">
            <a:spAutoFit/>
          </a:bodyPr>
          <a:p>
            <a:pPr defTabSz="914400">
              <a:lnSpc>
                <a:spcPts val="3563"/>
              </a:lnSpc>
            </a:pPr>
            <a:r>
              <a:rPr b="0" lang="en-US" sz="2190" spc="-1" strike="noStrike">
                <a:solidFill>
                  <a:srgbClr val="000000"/>
                </a:solidFill>
                <a:latin typeface="Inter"/>
                <a:ea typeface="Inter"/>
              </a:rPr>
              <a:t>Photo Credit: Ingebjørg Kårstad | Credit: Ingebjørg Kårstad/NRC</a:t>
            </a:r>
            <a:endParaRPr b="0" lang="en-US" sz="21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6" name="Group 2"/>
          <p:cNvGrpSpPr/>
          <p:nvPr/>
        </p:nvGrpSpPr>
        <p:grpSpPr>
          <a:xfrm>
            <a:off x="0" y="0"/>
            <a:ext cx="18287640" cy="10286640"/>
            <a:chOff x="0" y="0"/>
            <a:chExt cx="18287640" cy="10286640"/>
          </a:xfrm>
        </p:grpSpPr>
        <p:sp>
          <p:nvSpPr>
            <p:cNvPr id="117"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18" name="Group 4"/>
          <p:cNvGrpSpPr/>
          <p:nvPr/>
        </p:nvGrpSpPr>
        <p:grpSpPr>
          <a:xfrm>
            <a:off x="0" y="0"/>
            <a:ext cx="18287640" cy="10286640"/>
            <a:chOff x="0" y="0"/>
            <a:chExt cx="18287640" cy="10286640"/>
          </a:xfrm>
        </p:grpSpPr>
        <p:sp>
          <p:nvSpPr>
            <p:cNvPr id="119"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20" name="TextBox 6"/>
          <p:cNvSpPr/>
          <p:nvPr/>
        </p:nvSpPr>
        <p:spPr>
          <a:xfrm>
            <a:off x="6536880" y="545040"/>
            <a:ext cx="5213520" cy="651240"/>
          </a:xfrm>
          <a:prstGeom prst="rect">
            <a:avLst/>
          </a:prstGeom>
          <a:noFill/>
          <a:ln w="0">
            <a:noFill/>
          </a:ln>
        </p:spPr>
        <p:style>
          <a:lnRef idx="0"/>
          <a:fillRef idx="0"/>
          <a:effectRef idx="0"/>
          <a:fontRef idx="minor"/>
        </p:style>
        <p:txBody>
          <a:bodyPr lIns="0" rIns="0" tIns="0" bIns="0" anchor="t">
            <a:spAutoFit/>
          </a:bodyPr>
          <a:p>
            <a:pPr algn="ctr" defTabSz="914400">
              <a:lnSpc>
                <a:spcPts val="5125"/>
              </a:lnSpc>
            </a:pPr>
            <a:r>
              <a:rPr b="1" lang="en-US" sz="4059" spc="-1" strike="noStrike">
                <a:solidFill>
                  <a:srgbClr val="000000"/>
                </a:solidFill>
                <a:latin typeface="Inter Bold"/>
                <a:ea typeface="Inter Bold"/>
              </a:rPr>
              <a:t>Case Study</a:t>
            </a:r>
            <a:endParaRPr b="0" lang="en-US" sz="4059" spc="-1" strike="noStrike">
              <a:solidFill>
                <a:srgbClr val="000000"/>
              </a:solidFill>
              <a:latin typeface="Arial"/>
            </a:endParaRPr>
          </a:p>
        </p:txBody>
      </p:sp>
      <p:sp>
        <p:nvSpPr>
          <p:cNvPr id="121" name="TextBox 7"/>
          <p:cNvSpPr/>
          <p:nvPr/>
        </p:nvSpPr>
        <p:spPr>
          <a:xfrm>
            <a:off x="3099960" y="1289160"/>
            <a:ext cx="12087720" cy="1031400"/>
          </a:xfrm>
          <a:prstGeom prst="rect">
            <a:avLst/>
          </a:prstGeom>
          <a:noFill/>
          <a:ln w="0">
            <a:noFill/>
          </a:ln>
        </p:spPr>
        <p:style>
          <a:lnRef idx="0"/>
          <a:fillRef idx="0"/>
          <a:effectRef idx="0"/>
          <a:fontRef idx="minor"/>
        </p:style>
        <p:txBody>
          <a:bodyPr lIns="0" rIns="0" tIns="0" bIns="0" anchor="t">
            <a:spAutoFit/>
          </a:bodyPr>
          <a:p>
            <a:pPr algn="ctr" defTabSz="914400">
              <a:lnSpc>
                <a:spcPts val="4062"/>
              </a:lnSpc>
            </a:pPr>
            <a:r>
              <a:rPr b="1" lang="en-US" sz="3250" spc="-1" strike="noStrike">
                <a:solidFill>
                  <a:srgbClr val="000000"/>
                </a:solidFill>
                <a:latin typeface="Inter Bold"/>
                <a:ea typeface="Inter Bold"/>
              </a:rPr>
              <a:t>Climate change impact on maize yields and farmers income</a:t>
            </a:r>
            <a:endParaRPr b="0" lang="en-US" sz="3250" spc="-1" strike="noStrike">
              <a:solidFill>
                <a:srgbClr val="000000"/>
              </a:solidFill>
              <a:latin typeface="Arial"/>
            </a:endParaRPr>
          </a:p>
        </p:txBody>
      </p:sp>
      <p:grpSp>
        <p:nvGrpSpPr>
          <p:cNvPr id="122" name="Group 8"/>
          <p:cNvGrpSpPr/>
          <p:nvPr/>
        </p:nvGrpSpPr>
        <p:grpSpPr>
          <a:xfrm>
            <a:off x="729720" y="2142360"/>
            <a:ext cx="12708720" cy="2632680"/>
            <a:chOff x="729720" y="2142360"/>
            <a:chExt cx="12708720" cy="2632680"/>
          </a:xfrm>
        </p:grpSpPr>
        <p:sp>
          <p:nvSpPr>
            <p:cNvPr id="123" name="Freeform 9"/>
            <p:cNvSpPr/>
            <p:nvPr/>
          </p:nvSpPr>
          <p:spPr>
            <a:xfrm>
              <a:off x="729720" y="2142360"/>
              <a:ext cx="12708720" cy="2632680"/>
            </a:xfrm>
            <a:custGeom>
              <a:avLst/>
              <a:gdLst>
                <a:gd name="textAreaLeft" fmla="*/ 0 w 12708720"/>
                <a:gd name="textAreaRight" fmla="*/ 12709080 w 12708720"/>
                <a:gd name="textAreaTop" fmla="*/ 0 h 2632680"/>
                <a:gd name="textAreaBottom" fmla="*/ 2633040 h 2632680"/>
              </a:gdLst>
              <a:ahLst/>
              <a:rect l="textAreaLeft" t="textAreaTop" r="textAreaRight" b="textAreaBottom"/>
              <a:pathLst>
                <a:path w="16945229" h="3510534">
                  <a:moveTo>
                    <a:pt x="0" y="0"/>
                  </a:moveTo>
                  <a:lnTo>
                    <a:pt x="16945229" y="0"/>
                  </a:lnTo>
                  <a:lnTo>
                    <a:pt x="16945229" y="3510534"/>
                  </a:lnTo>
                  <a:lnTo>
                    <a:pt x="0" y="3510534"/>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24" name="Group 10"/>
          <p:cNvGrpSpPr/>
          <p:nvPr/>
        </p:nvGrpSpPr>
        <p:grpSpPr>
          <a:xfrm>
            <a:off x="729720" y="5010120"/>
            <a:ext cx="10414440" cy="4705200"/>
            <a:chOff x="729720" y="5010120"/>
            <a:chExt cx="10414440" cy="4705200"/>
          </a:xfrm>
        </p:grpSpPr>
        <p:sp>
          <p:nvSpPr>
            <p:cNvPr id="125" name="Freeform 11"/>
            <p:cNvSpPr/>
            <p:nvPr/>
          </p:nvSpPr>
          <p:spPr>
            <a:xfrm>
              <a:off x="729720" y="5010120"/>
              <a:ext cx="10414440" cy="4705200"/>
            </a:xfrm>
            <a:custGeom>
              <a:avLst/>
              <a:gdLst>
                <a:gd name="textAreaLeft" fmla="*/ 0 w 10414440"/>
                <a:gd name="textAreaRight" fmla="*/ 10414800 w 10414440"/>
                <a:gd name="textAreaTop" fmla="*/ 0 h 4705200"/>
                <a:gd name="textAreaBottom" fmla="*/ 4705560 h 4705200"/>
              </a:gdLst>
              <a:ahLst/>
              <a:rect l="textAreaLeft" t="textAreaTop" r="textAreaRight" b="textAreaBottom"/>
              <a:pathLst>
                <a:path w="13886435" h="6274054">
                  <a:moveTo>
                    <a:pt x="0" y="0"/>
                  </a:moveTo>
                  <a:lnTo>
                    <a:pt x="13886435" y="0"/>
                  </a:lnTo>
                  <a:lnTo>
                    <a:pt x="13886435" y="6274054"/>
                  </a:lnTo>
                  <a:lnTo>
                    <a:pt x="0" y="6274054"/>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6" name="Group 2"/>
          <p:cNvGrpSpPr/>
          <p:nvPr/>
        </p:nvGrpSpPr>
        <p:grpSpPr>
          <a:xfrm>
            <a:off x="0" y="0"/>
            <a:ext cx="18287640" cy="10286640"/>
            <a:chOff x="0" y="0"/>
            <a:chExt cx="18287640" cy="10286640"/>
          </a:xfrm>
        </p:grpSpPr>
        <p:sp>
          <p:nvSpPr>
            <p:cNvPr id="127"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28" name="Group 4"/>
          <p:cNvGrpSpPr/>
          <p:nvPr/>
        </p:nvGrpSpPr>
        <p:grpSpPr>
          <a:xfrm>
            <a:off x="0" y="0"/>
            <a:ext cx="18287640" cy="10286640"/>
            <a:chOff x="0" y="0"/>
            <a:chExt cx="18287640" cy="10286640"/>
          </a:xfrm>
        </p:grpSpPr>
        <p:sp>
          <p:nvSpPr>
            <p:cNvPr id="129"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30" name="TextBox 6"/>
          <p:cNvSpPr/>
          <p:nvPr/>
        </p:nvSpPr>
        <p:spPr>
          <a:xfrm>
            <a:off x="5190840" y="471240"/>
            <a:ext cx="7905600" cy="555840"/>
          </a:xfrm>
          <a:prstGeom prst="rect">
            <a:avLst/>
          </a:prstGeom>
          <a:noFill/>
          <a:ln w="0">
            <a:noFill/>
          </a:ln>
        </p:spPr>
        <p:style>
          <a:lnRef idx="0"/>
          <a:fillRef idx="0"/>
          <a:effectRef idx="0"/>
          <a:fontRef idx="minor"/>
        </p:style>
        <p:txBody>
          <a:bodyPr lIns="0" rIns="0" tIns="0" bIns="0" anchor="t">
            <a:spAutoFit/>
          </a:bodyPr>
          <a:p>
            <a:pPr algn="ctr" defTabSz="914400">
              <a:lnSpc>
                <a:spcPts val="4374"/>
              </a:lnSpc>
            </a:pPr>
            <a:r>
              <a:rPr b="1" lang="en-US" sz="3500" spc="-1" strike="noStrike">
                <a:solidFill>
                  <a:srgbClr val="000000"/>
                </a:solidFill>
                <a:latin typeface="Inter Bold"/>
                <a:ea typeface="Inter Bold"/>
              </a:rPr>
              <a:t>Yield Increase by Use of Technology</a:t>
            </a:r>
            <a:endParaRPr b="0" lang="en-US" sz="3500" spc="-1" strike="noStrike">
              <a:solidFill>
                <a:srgbClr val="000000"/>
              </a:solidFill>
              <a:latin typeface="Arial"/>
            </a:endParaRPr>
          </a:p>
        </p:txBody>
      </p:sp>
      <p:grpSp>
        <p:nvGrpSpPr>
          <p:cNvPr id="131" name="Group 7"/>
          <p:cNvGrpSpPr/>
          <p:nvPr/>
        </p:nvGrpSpPr>
        <p:grpSpPr>
          <a:xfrm>
            <a:off x="623880" y="1403640"/>
            <a:ext cx="11242440" cy="2740680"/>
            <a:chOff x="623880" y="1403640"/>
            <a:chExt cx="11242440" cy="2740680"/>
          </a:xfrm>
        </p:grpSpPr>
        <p:sp>
          <p:nvSpPr>
            <p:cNvPr id="132" name="Freeform 8"/>
            <p:cNvSpPr/>
            <p:nvPr/>
          </p:nvSpPr>
          <p:spPr>
            <a:xfrm>
              <a:off x="623880" y="1403640"/>
              <a:ext cx="11242440" cy="2740680"/>
            </a:xfrm>
            <a:custGeom>
              <a:avLst/>
              <a:gdLst>
                <a:gd name="textAreaLeft" fmla="*/ 0 w 11242440"/>
                <a:gd name="textAreaRight" fmla="*/ 11242800 w 11242440"/>
                <a:gd name="textAreaTop" fmla="*/ 0 h 2740680"/>
                <a:gd name="textAreaBottom" fmla="*/ 2741040 h 2740680"/>
              </a:gdLst>
              <a:ahLst/>
              <a:rect l="textAreaLeft" t="textAreaTop" r="textAreaRight" b="textAreaBottom"/>
              <a:pathLst>
                <a:path w="14990190" h="3654679">
                  <a:moveTo>
                    <a:pt x="0" y="0"/>
                  </a:moveTo>
                  <a:lnTo>
                    <a:pt x="14990190" y="0"/>
                  </a:lnTo>
                  <a:lnTo>
                    <a:pt x="14990190" y="3654679"/>
                  </a:lnTo>
                  <a:lnTo>
                    <a:pt x="0" y="3654679"/>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33" name="Group 9"/>
          <p:cNvGrpSpPr/>
          <p:nvPr/>
        </p:nvGrpSpPr>
        <p:grpSpPr>
          <a:xfrm>
            <a:off x="623880" y="4545720"/>
            <a:ext cx="6982920" cy="5027040"/>
            <a:chOff x="623880" y="4545720"/>
            <a:chExt cx="6982920" cy="5027040"/>
          </a:xfrm>
        </p:grpSpPr>
        <p:sp>
          <p:nvSpPr>
            <p:cNvPr id="134" name="Freeform 10"/>
            <p:cNvSpPr/>
            <p:nvPr/>
          </p:nvSpPr>
          <p:spPr>
            <a:xfrm>
              <a:off x="623880" y="4545720"/>
              <a:ext cx="6982920" cy="5027040"/>
            </a:xfrm>
            <a:custGeom>
              <a:avLst/>
              <a:gdLst>
                <a:gd name="textAreaLeft" fmla="*/ 0 w 6982920"/>
                <a:gd name="textAreaRight" fmla="*/ 6983280 w 6982920"/>
                <a:gd name="textAreaTop" fmla="*/ 0 h 5027040"/>
                <a:gd name="textAreaBottom" fmla="*/ 5027400 h 5027040"/>
              </a:gdLst>
              <a:ahLst/>
              <a:rect l="textAreaLeft" t="textAreaTop" r="textAreaRight" b="textAreaBottom"/>
              <a:pathLst>
                <a:path w="9311132" h="6703187">
                  <a:moveTo>
                    <a:pt x="0" y="0"/>
                  </a:moveTo>
                  <a:lnTo>
                    <a:pt x="9311132" y="0"/>
                  </a:lnTo>
                  <a:lnTo>
                    <a:pt x="9311132" y="6703187"/>
                  </a:lnTo>
                  <a:lnTo>
                    <a:pt x="0" y="6703187"/>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35" name="TextBox 11"/>
          <p:cNvSpPr/>
          <p:nvPr/>
        </p:nvSpPr>
        <p:spPr>
          <a:xfrm>
            <a:off x="9545760" y="4457880"/>
            <a:ext cx="8127360" cy="278280"/>
          </a:xfrm>
          <a:prstGeom prst="rect">
            <a:avLst/>
          </a:prstGeom>
          <a:noFill/>
          <a:ln w="0">
            <a:noFill/>
          </a:ln>
        </p:spPr>
        <p:style>
          <a:lnRef idx="0"/>
          <a:fillRef idx="0"/>
          <a:effectRef idx="0"/>
          <a:fontRef idx="minor"/>
        </p:style>
        <p:txBody>
          <a:bodyPr lIns="0" rIns="0" tIns="0" bIns="0" anchor="t">
            <a:spAutoFit/>
          </a:bodyPr>
          <a:p>
            <a:pPr lvl="1" marL="207360" indent="-103680" defTabSz="914400">
              <a:lnSpc>
                <a:spcPts val="2188"/>
              </a:lnSpc>
              <a:buClr>
                <a:srgbClr val="272525"/>
              </a:buClr>
              <a:buFont typeface="Arial"/>
              <a:buChar char="•"/>
            </a:pPr>
            <a:r>
              <a:rPr b="0" lang="en-US" sz="1370" spc="-1" strike="noStrike">
                <a:solidFill>
                  <a:srgbClr val="272525"/>
                </a:solidFill>
                <a:latin typeface="Inter"/>
                <a:ea typeface="Inter"/>
              </a:rPr>
              <a:t>Technology is seen to boost average yields.</a:t>
            </a:r>
            <a:endParaRPr b="0" lang="en-US" sz="1370" spc="-1" strike="noStrike">
              <a:solidFill>
                <a:srgbClr val="000000"/>
              </a:solidFill>
              <a:latin typeface="Arial"/>
            </a:endParaRPr>
          </a:p>
        </p:txBody>
      </p:sp>
      <p:sp>
        <p:nvSpPr>
          <p:cNvPr id="136" name="TextBox 12"/>
          <p:cNvSpPr/>
          <p:nvPr/>
        </p:nvSpPr>
        <p:spPr>
          <a:xfrm>
            <a:off x="9545760" y="4805640"/>
            <a:ext cx="8127360" cy="556200"/>
          </a:xfrm>
          <a:prstGeom prst="rect">
            <a:avLst/>
          </a:prstGeom>
          <a:noFill/>
          <a:ln w="0">
            <a:noFill/>
          </a:ln>
        </p:spPr>
        <p:style>
          <a:lnRef idx="0"/>
          <a:fillRef idx="0"/>
          <a:effectRef idx="0"/>
          <a:fontRef idx="minor"/>
        </p:style>
        <p:txBody>
          <a:bodyPr lIns="0" rIns="0" tIns="0" bIns="0" anchor="t">
            <a:spAutoFit/>
          </a:bodyPr>
          <a:p>
            <a:pPr lvl="1" marL="207360" indent="-103680" defTabSz="914400">
              <a:lnSpc>
                <a:spcPts val="2188"/>
              </a:lnSpc>
              <a:buClr>
                <a:srgbClr val="272525"/>
              </a:buClr>
              <a:buFont typeface="Arial"/>
              <a:buChar char="•"/>
            </a:pPr>
            <a:r>
              <a:rPr b="0" lang="en-US" sz="1370" spc="-1" strike="noStrike">
                <a:solidFill>
                  <a:srgbClr val="272525"/>
                </a:solidFill>
                <a:latin typeface="Inter"/>
                <a:ea typeface="Inter"/>
              </a:rPr>
              <a:t>Farmers get real-time weather updates that help them plan and manage their agricultural activities.</a:t>
            </a:r>
            <a:endParaRPr b="0" lang="en-US" sz="1370" spc="-1" strike="noStrike">
              <a:solidFill>
                <a:srgbClr val="000000"/>
              </a:solidFill>
              <a:latin typeface="Arial"/>
            </a:endParaRPr>
          </a:p>
        </p:txBody>
      </p:sp>
      <p:sp>
        <p:nvSpPr>
          <p:cNvPr id="137" name="TextBox 13"/>
          <p:cNvSpPr/>
          <p:nvPr/>
        </p:nvSpPr>
        <p:spPr>
          <a:xfrm>
            <a:off x="9545760" y="5438160"/>
            <a:ext cx="8127360" cy="556200"/>
          </a:xfrm>
          <a:prstGeom prst="rect">
            <a:avLst/>
          </a:prstGeom>
          <a:noFill/>
          <a:ln w="0">
            <a:noFill/>
          </a:ln>
        </p:spPr>
        <p:style>
          <a:lnRef idx="0"/>
          <a:fillRef idx="0"/>
          <a:effectRef idx="0"/>
          <a:fontRef idx="minor"/>
        </p:style>
        <p:txBody>
          <a:bodyPr lIns="0" rIns="0" tIns="0" bIns="0" anchor="t">
            <a:spAutoFit/>
          </a:bodyPr>
          <a:p>
            <a:pPr lvl="1" marL="207360" indent="-103680" defTabSz="914400">
              <a:lnSpc>
                <a:spcPts val="2188"/>
              </a:lnSpc>
              <a:buClr>
                <a:srgbClr val="272525"/>
              </a:buClr>
              <a:buFont typeface="Arial"/>
              <a:buChar char="•"/>
            </a:pPr>
            <a:r>
              <a:rPr b="0" lang="en-US" sz="1370" spc="-1" strike="noStrike">
                <a:solidFill>
                  <a:srgbClr val="272525"/>
                </a:solidFill>
                <a:latin typeface="Inter"/>
                <a:ea typeface="Inter"/>
              </a:rPr>
              <a:t>Use of Artificial Intelligence that helps farmers detect pests, get recommendations of various pesticides to use is of great help and has boosted average yields.</a:t>
            </a:r>
            <a:endParaRPr b="0" lang="en-US" sz="1370" spc="-1" strike="noStrike">
              <a:solidFill>
                <a:srgbClr val="000000"/>
              </a:solidFill>
              <a:latin typeface="Arial"/>
            </a:endParaRPr>
          </a:p>
        </p:txBody>
      </p:sp>
      <p:sp>
        <p:nvSpPr>
          <p:cNvPr id="138" name="TextBox 14"/>
          <p:cNvSpPr/>
          <p:nvPr/>
        </p:nvSpPr>
        <p:spPr>
          <a:xfrm>
            <a:off x="9545760" y="6070680"/>
            <a:ext cx="8127360" cy="278280"/>
          </a:xfrm>
          <a:prstGeom prst="rect">
            <a:avLst/>
          </a:prstGeom>
          <a:noFill/>
          <a:ln w="0">
            <a:noFill/>
          </a:ln>
        </p:spPr>
        <p:style>
          <a:lnRef idx="0"/>
          <a:fillRef idx="0"/>
          <a:effectRef idx="0"/>
          <a:fontRef idx="minor"/>
        </p:style>
        <p:txBody>
          <a:bodyPr lIns="0" rIns="0" tIns="0" bIns="0" anchor="t">
            <a:spAutoFit/>
          </a:bodyPr>
          <a:p>
            <a:pPr lvl="1" marL="207360" indent="-103680" defTabSz="914400">
              <a:lnSpc>
                <a:spcPts val="2188"/>
              </a:lnSpc>
              <a:buClr>
                <a:srgbClr val="272525"/>
              </a:buClr>
              <a:buFont typeface="Arial"/>
              <a:buChar char="•"/>
            </a:pPr>
            <a:r>
              <a:rPr b="0" lang="en-US" sz="1370" spc="-1" strike="noStrike">
                <a:solidFill>
                  <a:srgbClr val="272525"/>
                </a:solidFill>
                <a:latin typeface="Inter"/>
                <a:ea typeface="Inter"/>
              </a:rPr>
              <a:t>Incorporating Technology and Agriculture is very crucial towards eradicating food insecurity.</a:t>
            </a:r>
            <a:endParaRPr b="0" lang="en-US" sz="137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9" name="Group 2"/>
          <p:cNvGrpSpPr/>
          <p:nvPr/>
        </p:nvGrpSpPr>
        <p:grpSpPr>
          <a:xfrm>
            <a:off x="0" y="0"/>
            <a:ext cx="18287640" cy="10286640"/>
            <a:chOff x="0" y="0"/>
            <a:chExt cx="18287640" cy="10286640"/>
          </a:xfrm>
        </p:grpSpPr>
        <p:sp>
          <p:nvSpPr>
            <p:cNvPr id="140"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41" name="Group 4"/>
          <p:cNvGrpSpPr/>
          <p:nvPr/>
        </p:nvGrpSpPr>
        <p:grpSpPr>
          <a:xfrm>
            <a:off x="0" y="0"/>
            <a:ext cx="18287640" cy="10286640"/>
            <a:chOff x="0" y="0"/>
            <a:chExt cx="18287640" cy="10286640"/>
          </a:xfrm>
        </p:grpSpPr>
        <p:sp>
          <p:nvSpPr>
            <p:cNvPr id="142"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43" name="TextBox 6"/>
          <p:cNvSpPr/>
          <p:nvPr/>
        </p:nvSpPr>
        <p:spPr>
          <a:xfrm>
            <a:off x="992160" y="2591640"/>
            <a:ext cx="14956920" cy="1762200"/>
          </a:xfrm>
          <a:prstGeom prst="rect">
            <a:avLst/>
          </a:prstGeom>
          <a:noFill/>
          <a:ln w="0">
            <a:noFill/>
          </a:ln>
        </p:spPr>
        <p:style>
          <a:lnRef idx="0"/>
          <a:fillRef idx="0"/>
          <a:effectRef idx="0"/>
          <a:fontRef idx="minor"/>
        </p:style>
        <p:txBody>
          <a:bodyPr lIns="0" rIns="0" tIns="0" bIns="0" anchor="t">
            <a:spAutoFit/>
          </a:bodyPr>
          <a:p>
            <a:pPr defTabSz="914400">
              <a:lnSpc>
                <a:spcPts val="6936"/>
              </a:lnSpc>
            </a:pPr>
            <a:r>
              <a:rPr b="1" lang="en-US" sz="5560" spc="-1" strike="noStrike">
                <a:solidFill>
                  <a:srgbClr val="000000"/>
                </a:solidFill>
                <a:latin typeface="Inter Bold"/>
                <a:ea typeface="Inter Bold"/>
              </a:rPr>
              <a:t>Our Solution: Why Mkulima Link Kenya App</a:t>
            </a:r>
            <a:endParaRPr b="0" lang="en-US" sz="5560" spc="-1" strike="noStrike">
              <a:solidFill>
                <a:srgbClr val="000000"/>
              </a:solidFill>
              <a:latin typeface="Arial"/>
            </a:endParaRPr>
          </a:p>
        </p:txBody>
      </p:sp>
      <p:sp>
        <p:nvSpPr>
          <p:cNvPr id="144" name="TextBox 7"/>
          <p:cNvSpPr/>
          <p:nvPr/>
        </p:nvSpPr>
        <p:spPr>
          <a:xfrm>
            <a:off x="1070280" y="4361760"/>
            <a:ext cx="16303320" cy="181044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Mkulima Link Kenya is a mobile based app that provides farmers with access to Real time Weather Updates, AI Pest detection feature, Market Pricing and connection to buyers and the market, and not to forget a community forum that enables farmers to ask questions based on the issues they are facing and get expert guidance from qualified professionals and fellow farmers.</a:t>
            </a:r>
            <a:endParaRPr b="0" lang="en-US" sz="2190" spc="-1" strike="noStrike">
              <a:solidFill>
                <a:srgbClr val="000000"/>
              </a:solidFill>
              <a:latin typeface="Arial"/>
            </a:endParaRPr>
          </a:p>
        </p:txBody>
      </p:sp>
      <p:sp>
        <p:nvSpPr>
          <p:cNvPr id="145" name="TextBox 8"/>
          <p:cNvSpPr/>
          <p:nvPr/>
        </p:nvSpPr>
        <p:spPr>
          <a:xfrm>
            <a:off x="992160" y="6172200"/>
            <a:ext cx="16303320" cy="905400"/>
          </a:xfrm>
          <a:prstGeom prst="rect">
            <a:avLst/>
          </a:prstGeom>
          <a:noFill/>
          <a:ln w="0">
            <a:noFill/>
          </a:ln>
        </p:spPr>
        <p:style>
          <a:lnRef idx="0"/>
          <a:fillRef idx="0"/>
          <a:effectRef idx="0"/>
          <a:fontRef idx="minor"/>
        </p:style>
        <p:txBody>
          <a:bodyPr lIns="0" rIns="0" tIns="0" bIns="0" anchor="t">
            <a:spAutoFit/>
          </a:bodyPr>
          <a:p>
            <a:pPr lvl="1" marL="329760" indent="-164880" defTabSz="914400">
              <a:lnSpc>
                <a:spcPts val="3563"/>
              </a:lnSpc>
              <a:buClr>
                <a:srgbClr val="272525"/>
              </a:buClr>
              <a:buFont typeface="Arial"/>
              <a:buChar char="•"/>
            </a:pPr>
            <a:r>
              <a:rPr b="0" lang="en-US" sz="2190" spc="-1" strike="noStrike">
                <a:solidFill>
                  <a:srgbClr val="272525"/>
                </a:solidFill>
                <a:latin typeface="Inter"/>
                <a:ea typeface="Inter"/>
              </a:rPr>
              <a:t>This Solution comes in handy with lot's of benefits to farmers and will help eradicate food insecurity and boost sustainable development in farming and business among small scale farmers in Kenya.</a:t>
            </a:r>
            <a:endParaRPr b="0" lang="en-US" sz="21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6" name="Group 2"/>
          <p:cNvGrpSpPr/>
          <p:nvPr/>
        </p:nvGrpSpPr>
        <p:grpSpPr>
          <a:xfrm>
            <a:off x="0" y="0"/>
            <a:ext cx="18287640" cy="10286640"/>
            <a:chOff x="0" y="0"/>
            <a:chExt cx="18287640" cy="10286640"/>
          </a:xfrm>
        </p:grpSpPr>
        <p:sp>
          <p:nvSpPr>
            <p:cNvPr id="147"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48" name="Group 4"/>
          <p:cNvGrpSpPr/>
          <p:nvPr/>
        </p:nvGrpSpPr>
        <p:grpSpPr>
          <a:xfrm>
            <a:off x="0" y="0"/>
            <a:ext cx="18287640" cy="10286640"/>
            <a:chOff x="0" y="0"/>
            <a:chExt cx="18287640" cy="10286640"/>
          </a:xfrm>
        </p:grpSpPr>
        <p:sp>
          <p:nvSpPr>
            <p:cNvPr id="149"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150" name="TextBox 6"/>
          <p:cNvSpPr/>
          <p:nvPr/>
        </p:nvSpPr>
        <p:spPr>
          <a:xfrm>
            <a:off x="5772240" y="590400"/>
            <a:ext cx="6742800" cy="1396440"/>
          </a:xfrm>
          <a:prstGeom prst="rect">
            <a:avLst/>
          </a:prstGeom>
          <a:noFill/>
          <a:ln w="0">
            <a:noFill/>
          </a:ln>
        </p:spPr>
        <p:style>
          <a:lnRef idx="0"/>
          <a:fillRef idx="0"/>
          <a:effectRef idx="0"/>
          <a:fontRef idx="minor"/>
        </p:style>
        <p:txBody>
          <a:bodyPr lIns="0" rIns="0" tIns="0" bIns="0" anchor="t">
            <a:spAutoFit/>
          </a:bodyPr>
          <a:p>
            <a:pPr algn="ctr" defTabSz="914400">
              <a:lnSpc>
                <a:spcPts val="5499"/>
              </a:lnSpc>
            </a:pPr>
            <a:r>
              <a:rPr b="1" lang="en-US" sz="4370" spc="-1" strike="noStrike">
                <a:solidFill>
                  <a:srgbClr val="000000"/>
                </a:solidFill>
                <a:latin typeface="Inter Bold"/>
                <a:ea typeface="Inter Bold"/>
              </a:rPr>
              <a:t>Mkulima Link Kenya App</a:t>
            </a:r>
            <a:endParaRPr b="0" lang="en-US" sz="4370" spc="-1" strike="noStrike">
              <a:solidFill>
                <a:srgbClr val="000000"/>
              </a:solidFill>
              <a:latin typeface="Arial"/>
            </a:endParaRPr>
          </a:p>
        </p:txBody>
      </p:sp>
      <p:grpSp>
        <p:nvGrpSpPr>
          <p:cNvPr id="151" name="Group 7"/>
          <p:cNvGrpSpPr/>
          <p:nvPr/>
        </p:nvGrpSpPr>
        <p:grpSpPr>
          <a:xfrm>
            <a:off x="788040" y="1773000"/>
            <a:ext cx="14593680" cy="7346160"/>
            <a:chOff x="788040" y="1773000"/>
            <a:chExt cx="14593680" cy="7346160"/>
          </a:xfrm>
        </p:grpSpPr>
        <p:sp>
          <p:nvSpPr>
            <p:cNvPr id="152" name="Freeform 8"/>
            <p:cNvSpPr/>
            <p:nvPr/>
          </p:nvSpPr>
          <p:spPr>
            <a:xfrm>
              <a:off x="788040" y="1773000"/>
              <a:ext cx="14593680" cy="7346160"/>
            </a:xfrm>
            <a:custGeom>
              <a:avLst/>
              <a:gdLst>
                <a:gd name="textAreaLeft" fmla="*/ 0 w 14593680"/>
                <a:gd name="textAreaRight" fmla="*/ 14594040 w 14593680"/>
                <a:gd name="textAreaTop" fmla="*/ 0 h 7346160"/>
                <a:gd name="textAreaBottom" fmla="*/ 7346520 h 7346160"/>
              </a:gdLst>
              <a:ahLst/>
              <a:rect l="textAreaLeft" t="textAreaTop" r="textAreaRight" b="textAreaBottom"/>
              <a:pathLst>
                <a:path w="19458939" h="9795129">
                  <a:moveTo>
                    <a:pt x="0" y="0"/>
                  </a:moveTo>
                  <a:lnTo>
                    <a:pt x="19458939" y="0"/>
                  </a:lnTo>
                  <a:lnTo>
                    <a:pt x="19458939" y="9795129"/>
                  </a:lnTo>
                  <a:lnTo>
                    <a:pt x="0" y="9795129"/>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3" name="Group 2"/>
          <p:cNvGrpSpPr/>
          <p:nvPr/>
        </p:nvGrpSpPr>
        <p:grpSpPr>
          <a:xfrm>
            <a:off x="0" y="0"/>
            <a:ext cx="18287640" cy="10286640"/>
            <a:chOff x="0" y="0"/>
            <a:chExt cx="18287640" cy="10286640"/>
          </a:xfrm>
        </p:grpSpPr>
        <p:sp>
          <p:nvSpPr>
            <p:cNvPr id="154"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55" name="Group 4"/>
          <p:cNvGrpSpPr/>
          <p:nvPr/>
        </p:nvGrpSpPr>
        <p:grpSpPr>
          <a:xfrm>
            <a:off x="0" y="0"/>
            <a:ext cx="18287640" cy="10286640"/>
            <a:chOff x="0" y="0"/>
            <a:chExt cx="18287640" cy="10286640"/>
          </a:xfrm>
        </p:grpSpPr>
        <p:sp>
          <p:nvSpPr>
            <p:cNvPr id="156"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57" name="Group 6"/>
          <p:cNvGrpSpPr/>
          <p:nvPr/>
        </p:nvGrpSpPr>
        <p:grpSpPr>
          <a:xfrm>
            <a:off x="770760" y="605520"/>
            <a:ext cx="14586840" cy="8256600"/>
            <a:chOff x="770760" y="605520"/>
            <a:chExt cx="14586840" cy="8256600"/>
          </a:xfrm>
        </p:grpSpPr>
        <p:sp>
          <p:nvSpPr>
            <p:cNvPr id="158" name="Freeform 7"/>
            <p:cNvSpPr/>
            <p:nvPr/>
          </p:nvSpPr>
          <p:spPr>
            <a:xfrm>
              <a:off x="770760" y="605520"/>
              <a:ext cx="14586840" cy="8256600"/>
            </a:xfrm>
            <a:custGeom>
              <a:avLst/>
              <a:gdLst>
                <a:gd name="textAreaLeft" fmla="*/ 0 w 14586840"/>
                <a:gd name="textAreaRight" fmla="*/ 14587200 w 14586840"/>
                <a:gd name="textAreaTop" fmla="*/ 0 h 8256600"/>
                <a:gd name="textAreaBottom" fmla="*/ 8256960 h 8256600"/>
              </a:gdLst>
              <a:ahLst/>
              <a:rect l="textAreaLeft" t="textAreaTop" r="textAreaRight" b="textAreaBottom"/>
              <a:pathLst>
                <a:path w="19449796" h="11009376">
                  <a:moveTo>
                    <a:pt x="0" y="0"/>
                  </a:moveTo>
                  <a:lnTo>
                    <a:pt x="19449796" y="0"/>
                  </a:lnTo>
                  <a:lnTo>
                    <a:pt x="19449796" y="11009376"/>
                  </a:lnTo>
                  <a:lnTo>
                    <a:pt x="0" y="1100937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9" name="Group 2"/>
          <p:cNvGrpSpPr/>
          <p:nvPr/>
        </p:nvGrpSpPr>
        <p:grpSpPr>
          <a:xfrm>
            <a:off x="0" y="0"/>
            <a:ext cx="18287640" cy="10286640"/>
            <a:chOff x="0" y="0"/>
            <a:chExt cx="18287640" cy="10286640"/>
          </a:xfrm>
        </p:grpSpPr>
        <p:sp>
          <p:nvSpPr>
            <p:cNvPr id="160" name="Freeform 3"/>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6f4f4"/>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61" name="Group 4"/>
          <p:cNvGrpSpPr/>
          <p:nvPr/>
        </p:nvGrpSpPr>
        <p:grpSpPr>
          <a:xfrm>
            <a:off x="0" y="0"/>
            <a:ext cx="18287640" cy="10286640"/>
            <a:chOff x="0" y="0"/>
            <a:chExt cx="18287640" cy="10286640"/>
          </a:xfrm>
        </p:grpSpPr>
        <p:sp>
          <p:nvSpPr>
            <p:cNvPr id="162" name="Freeform 5"/>
            <p:cNvSpPr/>
            <p:nvPr/>
          </p:nvSpPr>
          <p:spPr>
            <a:xfrm>
              <a:off x="0" y="0"/>
              <a:ext cx="18287640" cy="10286640"/>
            </a:xfrm>
            <a:custGeom>
              <a:avLst/>
              <a:gdLst>
                <a:gd name="textAreaLeft" fmla="*/ 0 w 18287640"/>
                <a:gd name="textAreaRight" fmla="*/ 18288000 w 18287640"/>
                <a:gd name="textAreaTop" fmla="*/ 0 h 10286640"/>
                <a:gd name="textAreaBottom" fmla="*/ 10287000 h 10286640"/>
              </a:gdLst>
              <a:ah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127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grpSp>
        <p:nvGrpSpPr>
          <p:cNvPr id="163" name="Group 6"/>
          <p:cNvGrpSpPr/>
          <p:nvPr/>
        </p:nvGrpSpPr>
        <p:grpSpPr>
          <a:xfrm>
            <a:off x="950040" y="746640"/>
            <a:ext cx="16387560" cy="7909200"/>
            <a:chOff x="950040" y="746640"/>
            <a:chExt cx="16387560" cy="7909200"/>
          </a:xfrm>
        </p:grpSpPr>
        <p:sp>
          <p:nvSpPr>
            <p:cNvPr id="164" name="Freeform 7"/>
            <p:cNvSpPr/>
            <p:nvPr/>
          </p:nvSpPr>
          <p:spPr>
            <a:xfrm>
              <a:off x="950040" y="746640"/>
              <a:ext cx="16387560" cy="7909200"/>
            </a:xfrm>
            <a:custGeom>
              <a:avLst/>
              <a:gdLst>
                <a:gd name="textAreaLeft" fmla="*/ 0 w 16387560"/>
                <a:gd name="textAreaRight" fmla="*/ 16387920 w 16387560"/>
                <a:gd name="textAreaTop" fmla="*/ 0 h 7909200"/>
                <a:gd name="textAreaBottom" fmla="*/ 7909560 h 7909200"/>
              </a:gdLst>
              <a:ahLst/>
              <a:rect l="textAreaLeft" t="textAreaTop" r="textAreaRight" b="textAreaBottom"/>
              <a:pathLst>
                <a:path w="21850350" h="10546207">
                  <a:moveTo>
                    <a:pt x="0" y="0"/>
                  </a:moveTo>
                  <a:lnTo>
                    <a:pt x="21850350" y="0"/>
                  </a:lnTo>
                  <a:lnTo>
                    <a:pt x="21850350" y="10546207"/>
                  </a:lnTo>
                  <a:lnTo>
                    <a:pt x="0" y="10546207"/>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LibreOffice/24.2.7.2$Linux_X86_64 LibreOffice_project/420$Build-2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DAG6RBmU8zI</dc:identifier>
  <dc:language>en-US</dc:language>
  <cp:lastModifiedBy/>
  <dcterms:modified xsi:type="dcterms:W3CDTF">2025-12-01T15:41:35Z</dcterms:modified>
  <cp:revision>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